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18" r:id="rId2"/>
  </p:sldMasterIdLst>
  <p:notesMasterIdLst>
    <p:notesMasterId r:id="rId49"/>
  </p:notesMasterIdLst>
  <p:sldIdLst>
    <p:sldId id="10345" r:id="rId3"/>
    <p:sldId id="10237" r:id="rId4"/>
    <p:sldId id="10269" r:id="rId5"/>
    <p:sldId id="10238" r:id="rId6"/>
    <p:sldId id="10276" r:id="rId7"/>
    <p:sldId id="10239" r:id="rId8"/>
    <p:sldId id="10292" r:id="rId9"/>
    <p:sldId id="10240" r:id="rId10"/>
    <p:sldId id="10288" r:id="rId11"/>
    <p:sldId id="10270" r:id="rId12"/>
    <p:sldId id="10322" r:id="rId13"/>
    <p:sldId id="10262" r:id="rId14"/>
    <p:sldId id="10271" r:id="rId15"/>
    <p:sldId id="10272" r:id="rId16"/>
    <p:sldId id="10723" r:id="rId17"/>
    <p:sldId id="10720" r:id="rId18"/>
    <p:sldId id="10721" r:id="rId19"/>
    <p:sldId id="10722" r:id="rId20"/>
    <p:sldId id="10724" r:id="rId21"/>
    <p:sldId id="10287" r:id="rId22"/>
    <p:sldId id="10725" r:id="rId23"/>
    <p:sldId id="10245" r:id="rId24"/>
    <p:sldId id="10246" r:id="rId25"/>
    <p:sldId id="10248" r:id="rId26"/>
    <p:sldId id="10249" r:id="rId27"/>
    <p:sldId id="10726" r:id="rId28"/>
    <p:sldId id="10727" r:id="rId29"/>
    <p:sldId id="10728" r:id="rId30"/>
    <p:sldId id="10729" r:id="rId31"/>
    <p:sldId id="10730" r:id="rId32"/>
    <p:sldId id="10253" r:id="rId33"/>
    <p:sldId id="10255" r:id="rId34"/>
    <p:sldId id="307" r:id="rId35"/>
    <p:sldId id="10263" r:id="rId36"/>
    <p:sldId id="10257" r:id="rId37"/>
    <p:sldId id="10258" r:id="rId38"/>
    <p:sldId id="10264" r:id="rId39"/>
    <p:sldId id="10281" r:id="rId40"/>
    <p:sldId id="10293" r:id="rId41"/>
    <p:sldId id="10265" r:id="rId42"/>
    <p:sldId id="10267" r:id="rId43"/>
    <p:sldId id="10273" r:id="rId44"/>
    <p:sldId id="10278" r:id="rId45"/>
    <p:sldId id="10285" r:id="rId46"/>
    <p:sldId id="10282" r:id="rId47"/>
    <p:sldId id="10277"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extLst>
      <p:ext uri="{19B8F6BF-5375-455C-9EA6-DF929625EA0E}">
        <p15:presenceInfo xmlns:p15="http://schemas.microsoft.com/office/powerpoint/2012/main" userId="S::zhyy.sjtu@365.sjtu.edu.cn::7d0604ab-6da0-40cc-8c81-0c2338f7f20b" providerId="AD"/>
      </p:ext>
    </p:extLst>
  </p:cmAuthor>
  <p:cmAuthor id="2" name="zhiqin xu" initials="zx" lastIdx="1" clrIdx="1">
    <p:extLst>
      <p:ext uri="{19B8F6BF-5375-455C-9EA6-DF929625EA0E}">
        <p15:presenceInfo xmlns:p15="http://schemas.microsoft.com/office/powerpoint/2012/main" userId="5f8d2dde702fd71b" providerId="Windows Live"/>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9" autoAdjust="0"/>
    <p:restoredTop sz="89482" autoAdjust="0"/>
  </p:normalViewPr>
  <p:slideViewPr>
    <p:cSldViewPr snapToGrid="0">
      <p:cViewPr varScale="1">
        <p:scale>
          <a:sx n="144" d="100"/>
          <a:sy n="144" d="100"/>
        </p:scale>
        <p:origin x="1320" y="84"/>
      </p:cViewPr>
      <p:guideLst/>
    </p:cSldViewPr>
  </p:slideViewPr>
  <p:notesTextViewPr>
    <p:cViewPr>
      <p:scale>
        <a:sx n="3" d="2"/>
        <a:sy n="3" d="2"/>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2025/10/5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extLst>
      <p:ext uri="{BB962C8B-B14F-4D97-AF65-F5344CB8AC3E}">
        <p14:creationId xmlns:p14="http://schemas.microsoft.com/office/powerpoint/2010/main" val="230031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5B131-4498-C781-84C1-584C6089CD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971648-E3BB-9286-CBF1-7596921A0D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0F76F3-F80A-7BDF-614F-105A41F7D0D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0B1652F-A555-E055-75FE-D526779AEC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B6C25-FFE4-4126-ADF1-3137FE8DB2D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51731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dirty="0">
                <a:solidFill>
                  <a:schemeClr val="tx2"/>
                </a:solidFill>
              </a:rPr>
              <a:t>用小白鼠进行糖尿病研究 </a:t>
            </a:r>
            <a:r>
              <a:rPr lang="en-US" altLang="zh-CN" dirty="0">
                <a:solidFill>
                  <a:schemeClr val="tx2"/>
                </a:solidFill>
              </a:rPr>
              <a:t>1</a:t>
            </a:r>
            <a:r>
              <a:rPr lang="zh-CN" altLang="en-US" dirty="0">
                <a:solidFill>
                  <a:schemeClr val="tx2"/>
                </a:solidFill>
              </a:rPr>
              <a:t>、</a:t>
            </a:r>
            <a:r>
              <a:rPr lang="zh-CN" altLang="en-US" b="0" i="0" dirty="0">
                <a:solidFill>
                  <a:srgbClr val="374151"/>
                </a:solidFill>
                <a:effectLst/>
                <a:latin typeface="Söhne"/>
              </a:rPr>
              <a:t>生物间相似性：小鼠与人类在生理和遗传学上有很高的相似性，很多人类基因的功能在小鼠身上有相似的基因对应 </a:t>
            </a:r>
            <a:r>
              <a:rPr lang="en-US" altLang="zh-CN" b="0" i="0" dirty="0">
                <a:solidFill>
                  <a:srgbClr val="374151"/>
                </a:solidFill>
                <a:effectLst/>
                <a:latin typeface="Söhne"/>
              </a:rPr>
              <a:t>2</a:t>
            </a:r>
            <a:r>
              <a:rPr lang="zh-CN" altLang="en-US" b="0" i="0" dirty="0">
                <a:solidFill>
                  <a:srgbClr val="374151"/>
                </a:solidFill>
                <a:effectLst/>
                <a:latin typeface="Söhne"/>
              </a:rPr>
              <a:t>、时间花费低：小鼠的生命周期较短，研究人员可以可以花费更少的时间成本，观察到疾病的全过程</a:t>
            </a:r>
            <a:r>
              <a:rPr lang="en-US" altLang="zh-CN" b="0" i="0" dirty="0">
                <a:solidFill>
                  <a:srgbClr val="374151"/>
                </a:solidFill>
                <a:effectLst/>
                <a:latin typeface="Söhne"/>
              </a:rPr>
              <a:t> 3</a:t>
            </a:r>
            <a:r>
              <a:rPr lang="zh-CN" altLang="en-US" b="0" i="0" dirty="0">
                <a:solidFill>
                  <a:srgbClr val="374151"/>
                </a:solidFill>
                <a:effectLst/>
                <a:latin typeface="Söhne"/>
              </a:rPr>
              <a:t>、成本效益高：与其他较大的哺乳动物模型相比，小鼠更容易饲养和繁殖，研究成本更低</a:t>
            </a:r>
            <a:r>
              <a:rPr lang="en-US" altLang="zh-CN" b="0" i="0" dirty="0">
                <a:solidFill>
                  <a:srgbClr val="374151"/>
                </a:solidFill>
                <a:effectLst/>
                <a:latin typeface="Söhne"/>
              </a:rPr>
              <a:t> 4</a:t>
            </a:r>
            <a:r>
              <a:rPr lang="zh-CN" altLang="en-US" b="0" i="0" dirty="0">
                <a:solidFill>
                  <a:srgbClr val="374151"/>
                </a:solidFill>
                <a:effectLst/>
                <a:latin typeface="Söhne"/>
              </a:rPr>
              <a:t>、可人为操控修改，易于控制变量：小鼠的基因容易通过遗传工程技术进行修改，可以创建特定基因敲除或敲入的模型，用于研究这些基因在糖尿病发病中的作用</a:t>
            </a:r>
            <a:endParaRPr lang="zh-CN" altLang="en-US" dirty="0">
              <a:solidFill>
                <a:schemeClr val="tx2"/>
              </a:solidFill>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0867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31</a:t>
            </a:fld>
            <a:endParaRPr lang="zh-CN" altLang="en-US"/>
          </a:p>
        </p:txBody>
      </p:sp>
    </p:spTree>
    <p:extLst>
      <p:ext uri="{BB962C8B-B14F-4D97-AF65-F5344CB8AC3E}">
        <p14:creationId xmlns:p14="http://schemas.microsoft.com/office/powerpoint/2010/main" val="780186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32</a:t>
            </a:fld>
            <a:endParaRPr lang="zh-CN" altLang="en-US"/>
          </a:p>
        </p:txBody>
      </p:sp>
    </p:spTree>
    <p:extLst>
      <p:ext uri="{BB962C8B-B14F-4D97-AF65-F5344CB8AC3E}">
        <p14:creationId xmlns:p14="http://schemas.microsoft.com/office/powerpoint/2010/main" val="1954425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2025/10/5</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3752325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85521"/>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2502877601"/>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纯标题">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B376E1FF-C903-4528-AFB1-762675B4E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7">
            <a:extLst>
              <a:ext uri="{FF2B5EF4-FFF2-40B4-BE49-F238E27FC236}">
                <a16:creationId xmlns:a16="http://schemas.microsoft.com/office/drawing/2014/main" id="{2AE9DC11-4AE6-4BFA-A924-B7DB455D6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4">
            <a:extLst>
              <a:ext uri="{FF2B5EF4-FFF2-40B4-BE49-F238E27FC236}">
                <a16:creationId xmlns:a16="http://schemas.microsoft.com/office/drawing/2014/main" id="{B9713252-3ABE-46C2-860F-567E2BD5AA3E}"/>
              </a:ext>
            </a:extLst>
          </p:cNvPr>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7" name="图片 5">
            <a:extLst>
              <a:ext uri="{FF2B5EF4-FFF2-40B4-BE49-F238E27FC236}">
                <a16:creationId xmlns:a16="http://schemas.microsoft.com/office/drawing/2014/main" id="{BDF4C648-FB70-4521-B3EC-29CF3CACB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a:extLst>
              <a:ext uri="{FF2B5EF4-FFF2-40B4-BE49-F238E27FC236}">
                <a16:creationId xmlns:a16="http://schemas.microsoft.com/office/drawing/2014/main" id="{F4248120-6333-4151-A4BA-8C48963272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D6EF0BAC-124E-4AC7-BC4E-A0E914DA55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72493D8E-99C6-4B35-A603-6C1BF1F0B907}"/>
              </a:ext>
            </a:extLst>
          </p:cNvPr>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1" name="图片 10">
            <a:extLst>
              <a:ext uri="{FF2B5EF4-FFF2-40B4-BE49-F238E27FC236}">
                <a16:creationId xmlns:a16="http://schemas.microsoft.com/office/drawing/2014/main" id="{02E02BEB-69DE-4E8F-97DB-22F6343C2D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922386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内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DD0C6C-F76A-4A1F-B5E4-1CA59526C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a:extLst>
              <a:ext uri="{FF2B5EF4-FFF2-40B4-BE49-F238E27FC236}">
                <a16:creationId xmlns:a16="http://schemas.microsoft.com/office/drawing/2014/main" id="{D348E222-2979-4CF1-9D52-E26DE672B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14">
            <a:extLst>
              <a:ext uri="{FF2B5EF4-FFF2-40B4-BE49-F238E27FC236}">
                <a16:creationId xmlns:a16="http://schemas.microsoft.com/office/drawing/2014/main" id="{088F89D5-D3F9-4479-A50C-6EF89AD80F8B}"/>
              </a:ext>
            </a:extLst>
          </p:cNvPr>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8" name="图片 6">
            <a:extLst>
              <a:ext uri="{FF2B5EF4-FFF2-40B4-BE49-F238E27FC236}">
                <a16:creationId xmlns:a16="http://schemas.microsoft.com/office/drawing/2014/main" id="{A24F9927-4F84-412E-BB17-44D313E6F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51CF0843-AF41-4C68-B87F-304B89CF12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89DD5A76-0F69-4B30-908B-85A21D961D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F3500664-3544-4A6B-BC82-F3052814D2A7}"/>
              </a:ext>
            </a:extLst>
          </p:cNvPr>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2" name="图片 11">
            <a:extLst>
              <a:ext uri="{FF2B5EF4-FFF2-40B4-BE49-F238E27FC236}">
                <a16:creationId xmlns:a16="http://schemas.microsoft.com/office/drawing/2014/main" id="{2C648A80-15A7-463E-BF6E-6C256EA7169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sz="quarter" idx="10"/>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081400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智能燃烧">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BCEF5755-9A2F-2960-E5ED-E2A5DD286C51}"/>
              </a:ext>
            </a:extLst>
          </p:cNvPr>
          <p:cNvCxnSpPr>
            <a:cxnSpLocks/>
          </p:cNvCxnSpPr>
          <p:nvPr userDrawn="1"/>
        </p:nvCxnSpPr>
        <p:spPr>
          <a:xfrm>
            <a:off x="0" y="839244"/>
            <a:ext cx="12192000" cy="0"/>
          </a:xfrm>
          <a:prstGeom prst="line">
            <a:avLst/>
          </a:prstGeom>
          <a:ln w="12700">
            <a:solidFill>
              <a:srgbClr val="800000"/>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A0B2274-F9D3-3A4E-A3C4-1B7B56740A45}"/>
              </a:ext>
            </a:extLst>
          </p:cNvPr>
          <p:cNvSpPr txBox="1"/>
          <p:nvPr userDrawn="1"/>
        </p:nvSpPr>
        <p:spPr>
          <a:xfrm>
            <a:off x="8992604" y="131358"/>
            <a:ext cx="2236510" cy="707886"/>
          </a:xfrm>
          <a:prstGeom prst="rect">
            <a:avLst/>
          </a:prstGeom>
          <a:noFill/>
        </p:spPr>
        <p:txBody>
          <a:bodyPr wrap="none" rtlCol="0">
            <a:spAutoFit/>
          </a:bodyPr>
          <a:lstStyle/>
          <a:p>
            <a:r>
              <a:rPr lang="zh-CN" altLang="en-US" sz="4000" b="1" dirty="0">
                <a:solidFill>
                  <a:srgbClr val="800000"/>
                </a:solidFill>
                <a:latin typeface="华文行楷" panose="02010800040101010101" pitchFamily="2" charset="-122"/>
                <a:ea typeface="华文行楷" panose="02010800040101010101" pitchFamily="2" charset="-122"/>
              </a:rPr>
              <a:t>智能燃烧</a:t>
            </a:r>
          </a:p>
        </p:txBody>
      </p:sp>
      <p:pic>
        <p:nvPicPr>
          <p:cNvPr id="15" name="图形 14" descr="火">
            <a:extLst>
              <a:ext uri="{FF2B5EF4-FFF2-40B4-BE49-F238E27FC236}">
                <a16:creationId xmlns:a16="http://schemas.microsoft.com/office/drawing/2014/main" id="{BD8E9262-C4C6-31B6-6856-D59D549AC4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7793" y="129381"/>
            <a:ext cx="675701" cy="675701"/>
          </a:xfrm>
          <a:prstGeom prst="rect">
            <a:avLst/>
          </a:prstGeom>
        </p:spPr>
      </p:pic>
      <p:pic>
        <p:nvPicPr>
          <p:cNvPr id="1026" name="Picture 2">
            <a:extLst>
              <a:ext uri="{FF2B5EF4-FFF2-40B4-BE49-F238E27FC236}">
                <a16:creationId xmlns:a16="http://schemas.microsoft.com/office/drawing/2014/main" id="{B28C214D-9D76-08DA-19F4-609A3BA7122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155768" y="106968"/>
            <a:ext cx="1027030" cy="720525"/>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A0C73B38-7C1A-E892-F3AA-2D9B69BBE26E}"/>
              </a:ext>
            </a:extLst>
          </p:cNvPr>
          <p:cNvSpPr>
            <a:spLocks noGrp="1"/>
          </p:cNvSpPr>
          <p:nvPr>
            <p:ph sz="quarter" idx="10"/>
          </p:nvPr>
        </p:nvSpPr>
        <p:spPr>
          <a:xfrm>
            <a:off x="183349" y="209076"/>
            <a:ext cx="4679596" cy="552450"/>
          </a:xfrm>
        </p:spPr>
        <p:txBody>
          <a:bodyPr>
            <a:noAutofit/>
          </a:bodyPr>
          <a:lstStyle>
            <a:lvl1pPr marL="0" indent="0">
              <a:buNone/>
              <a:defRPr sz="3200"/>
            </a:lvl1pPr>
          </a:lstStyle>
          <a:p>
            <a:pPr lvl="0"/>
            <a:r>
              <a:rPr lang="zh-CN" altLang="en-US" dirty="0"/>
              <a:t>单击此处编辑母版文</a:t>
            </a:r>
          </a:p>
        </p:txBody>
      </p:sp>
    </p:spTree>
    <p:extLst>
      <p:ext uri="{BB962C8B-B14F-4D97-AF65-F5344CB8AC3E}">
        <p14:creationId xmlns:p14="http://schemas.microsoft.com/office/powerpoint/2010/main" val="186347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2025/10/5</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extLst>
      <p:ext uri="{BB962C8B-B14F-4D97-AF65-F5344CB8AC3E}">
        <p14:creationId xmlns:p14="http://schemas.microsoft.com/office/powerpoint/2010/main" val="354149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2025/10/5</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3616195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3898201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317596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1325778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2025/10/5</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2351779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420670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2435456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892451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38335443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488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3967301195"/>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charset="-122"/>
                <a:ea typeface="微软雅黑" panose="020B0503020204020204" charset="-122"/>
              </a:rPr>
              <a:t>-</a:t>
            </a:r>
            <a:fld id="{77BAF064-260E-4892-AFE1-03308543B28D}" type="slidenum">
              <a:rPr lang="zh-CN" altLang="en-US" sz="1800" b="1" i="1" smtClean="0">
                <a:solidFill>
                  <a:srgbClr val="002060"/>
                </a:solidFill>
                <a:latin typeface="微软雅黑" panose="020B0503020204020204" charset="-122"/>
                <a:ea typeface="微软雅黑" panose="020B0503020204020204" charset="-122"/>
              </a:rPr>
              <a:t>‹#›</a:t>
            </a:fld>
            <a:r>
              <a:rPr lang="en-US" altLang="zh-CN" sz="1800" b="1" i="1" dirty="0">
                <a:solidFill>
                  <a:srgbClr val="002060"/>
                </a:solidFill>
                <a:latin typeface="微软雅黑" panose="020B0503020204020204" charset="-122"/>
                <a:ea typeface="微软雅黑" panose="020B0503020204020204" charset="-122"/>
              </a:rPr>
              <a:t>-</a:t>
            </a:r>
            <a:endParaRPr lang="zh-CN" altLang="en-US" sz="1800" b="1" i="1" dirty="0">
              <a:solidFill>
                <a:srgbClr val="00206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2396741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289961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09707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51893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65747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227434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5505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32908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2.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6"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08524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717" r:id="rId14"/>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8"/>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8"/>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8"/>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647336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2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CA15B-281D-1C59-E951-6ECE481AE39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EA63D1B-585A-BE51-03AE-11833879C6B6}"/>
              </a:ext>
            </a:extLst>
          </p:cNvPr>
          <p:cNvSpPr txBox="1"/>
          <p:nvPr/>
        </p:nvSpPr>
        <p:spPr>
          <a:xfrm>
            <a:off x="6591" y="3694683"/>
            <a:ext cx="12192000" cy="2769989"/>
          </a:xfrm>
          <a:prstGeom prst="rect">
            <a:avLst/>
          </a:prstGeom>
          <a:noFill/>
        </p:spPr>
        <p:txBody>
          <a:bodyPr wrap="square" rtlCol="0" anchor="ctr">
            <a:spAutoFit/>
          </a:bodyPr>
          <a:lstStyle/>
          <a:p>
            <a:pPr marL="0" marR="0" lvl="0" indent="0" algn="ctr" defTabSz="864235" rtl="0" eaLnBrk="1" fontAlgn="auto" latinLnBrk="0" hangingPunct="1">
              <a:lnSpc>
                <a:spcPct val="100000"/>
              </a:lnSpc>
              <a:spcBef>
                <a:spcPts val="0"/>
              </a:spcBef>
              <a:spcAft>
                <a:spcPts val="2400"/>
              </a:spcAft>
              <a:buClrTx/>
              <a:buSzTx/>
              <a:buFontTx/>
              <a:buNone/>
              <a:tabLst/>
              <a:defRPr/>
            </a:pPr>
            <a:r>
              <a:rPr kumimoji="0" lang="zh-CN" altLang="en-US" sz="5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锚函数</a:t>
            </a:r>
            <a:r>
              <a:rPr kumimoji="0" lang="en-US" altLang="zh-CN" sz="5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5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研究</a:t>
            </a:r>
            <a:r>
              <a:rPr kumimoji="0" lang="zh-CN" altLang="en-US" sz="5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语言模型的一类</a:t>
            </a:r>
            <a:r>
              <a:rPr kumimoji="0" lang="zh-CN" altLang="en-US" sz="5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简单函数</a:t>
            </a:r>
            <a:endParaRPr kumimoji="0" lang="en-US" altLang="zh-CN" sz="5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864235" rtl="0" eaLnBrk="1" fontAlgn="auto" latinLnBrk="0" hangingPunct="1">
              <a:lnSpc>
                <a:spcPct val="100000"/>
              </a:lnSpc>
              <a:spcBef>
                <a:spcPts val="0"/>
              </a:spcBef>
              <a:spcAft>
                <a:spcPts val="240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许志钦</a:t>
            </a:r>
            <a:endPar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864235" rtl="0" eaLnBrk="1" fontAlgn="auto" latinLnBrk="0" hangingPunct="1">
              <a:lnSpc>
                <a:spcPct val="100000"/>
              </a:lnSpc>
              <a:spcBef>
                <a:spcPts val="0"/>
              </a:spcBef>
              <a:spcAft>
                <a:spcPts val="240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上海交通大学</a:t>
            </a:r>
            <a:endPar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864235" rtl="0" eaLnBrk="1" fontAlgn="auto" latinLnBrk="0" hangingPunct="1">
              <a:lnSpc>
                <a:spcPct val="100000"/>
              </a:lnSpc>
              <a:spcBef>
                <a:spcPts val="0"/>
              </a:spcBef>
              <a:spcAft>
                <a:spcPts val="0"/>
              </a:spcAft>
              <a:buClrTx/>
              <a:buSzTx/>
              <a:buFontTx/>
              <a:buNone/>
              <a:tabLst/>
              <a:defRPr/>
            </a:pPr>
            <a:fld id="{E102F756-3B96-CC46-A2D4-96CC8736307C}" type="datetime3">
              <a:rPr kumimoji="0" lang="zh-CN" alt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ctr" defTabSz="864235" rtl="0" eaLnBrk="1" fontAlgn="auto" latinLnBrk="0" hangingPunct="1">
                <a:lnSpc>
                  <a:spcPct val="100000"/>
                </a:lnSpc>
                <a:spcBef>
                  <a:spcPts val="0"/>
                </a:spcBef>
                <a:spcAft>
                  <a:spcPts val="0"/>
                </a:spcAft>
                <a:buClrTx/>
                <a:buSzTx/>
                <a:buFontTx/>
                <a:buNone/>
                <a:tabLst/>
                <a:defRPr/>
              </a:pPr>
              <a:t>2025年10月5日星期日</a:t>
            </a:fld>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9899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 training and test data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DCB7F6-799D-BB7D-577C-776F6BD5F5A5}"/>
                  </a:ext>
                </a:extLst>
              </p:cNvPr>
              <p:cNvSpPr>
                <a:spLocks noGrp="1"/>
              </p:cNvSpPr>
              <p:nvPr>
                <p:ph idx="1"/>
              </p:nvPr>
            </p:nvSpPr>
            <p:spPr>
              <a:xfrm>
                <a:off x="381242" y="1700696"/>
                <a:ext cx="11429516" cy="4614314"/>
              </a:xfrm>
            </p:spPr>
            <p:txBody>
              <a:bodyPr/>
              <a:lstStyle/>
              <a:p>
                <a:r>
                  <a:rPr lang="en-US" altLang="zh-CN" sz="2800" b="0" dirty="0">
                    <a:latin typeface="+mn-lt"/>
                    <a:ea typeface="+mn-ea"/>
                  </a:rPr>
                  <a:t>Identity learning anchor function</a:t>
                </a:r>
              </a:p>
              <a:p>
                <a:pPr lvl="1"/>
                <a:r>
                  <a:rPr lang="en-US" altLang="zh-CN" b="0" dirty="0">
                    <a:latin typeface="+mn-lt"/>
                  </a:rPr>
                  <a:t>anchor set {3}; </a:t>
                </a:r>
                <a14:m>
                  <m:oMath xmlns:m="http://schemas.openxmlformats.org/officeDocument/2006/math">
                    <m:r>
                      <a:rPr lang="en-US" altLang="zh-CN" b="0" i="1">
                        <a:latin typeface="Cambria Math" panose="02040503050406030204" pitchFamily="18" charset="0"/>
                      </a:rPr>
                      <m:t>𝑔</m:t>
                    </m:r>
                    <m:d>
                      <m:dPr>
                        <m:ctrlPr>
                          <a:rPr lang="en-US" altLang="zh-CN" b="0" i="1" smtClean="0">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43, 33, 13, </m:t>
                            </m:r>
                            <m:r>
                              <a:rPr lang="en-US" altLang="zh-CN" b="0" i="1" smtClean="0">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20</m:t>
                            </m:r>
                            <m:r>
                              <a:rPr lang="en-US" altLang="zh-CN" b="0" i="1">
                                <a:latin typeface="Cambria Math" panose="02040503050406030204" pitchFamily="18" charset="0"/>
                              </a:rPr>
                              <m:t>, 89, 44</m:t>
                            </m:r>
                          </m:e>
                        </m:d>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solidFill>
                          <a:srgbClr val="7030A0"/>
                        </a:solidFill>
                        <a:latin typeface="Cambria Math" panose="02040503050406030204" pitchFamily="18" charset="0"/>
                      </a:rPr>
                      <m:t>20</m:t>
                    </m:r>
                  </m:oMath>
                </a14:m>
                <a:r>
                  <a:rPr lang="en-US" altLang="zh-CN" dirty="0"/>
                  <a:t>; </a:t>
                </a:r>
                <a14:m>
                  <m:oMath xmlns:m="http://schemas.openxmlformats.org/officeDocument/2006/math">
                    <m:r>
                      <a:rPr lang="en-US" altLang="zh-CN" b="0" i="1">
                        <a:latin typeface="Cambria Math" panose="02040503050406030204" pitchFamily="18" charset="0"/>
                      </a:rPr>
                      <m:t>𝑔</m:t>
                    </m:r>
                    <m:d>
                      <m:dPr>
                        <m:ctrlPr>
                          <a:rPr lang="en-US" altLang="zh-CN" b="0" i="1">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smtClean="0">
                                <a:latin typeface="Cambria Math" panose="02040503050406030204" pitchFamily="18" charset="0"/>
                              </a:rPr>
                              <m:t>23</m:t>
                            </m:r>
                            <m:r>
                              <a:rPr lang="en-US" altLang="zh-CN" b="0" i="1">
                                <a:latin typeface="Cambria Math" panose="02040503050406030204" pitchFamily="18" charset="0"/>
                              </a:rPr>
                              <m:t>, </m:t>
                            </m:r>
                            <m:r>
                              <a:rPr lang="en-US" altLang="zh-CN" b="0" i="1" smtClean="0">
                                <a:latin typeface="Cambria Math" panose="02040503050406030204" pitchFamily="18" charset="0"/>
                              </a:rPr>
                              <m:t>12</m:t>
                            </m:r>
                            <m:r>
                              <a:rPr lang="en-US" altLang="zh-CN" b="0" i="1">
                                <a:latin typeface="Cambria Math" panose="02040503050406030204" pitchFamily="18" charset="0"/>
                              </a:rPr>
                              <m:t>, </m:t>
                            </m:r>
                            <m:r>
                              <a:rPr lang="en-US" altLang="zh-CN" b="0" i="1" smtClean="0">
                                <a:latin typeface="Cambria Math" panose="02040503050406030204" pitchFamily="18" charset="0"/>
                              </a:rPr>
                              <m:t>7</m:t>
                            </m:r>
                            <m:r>
                              <a:rPr lang="en-US" altLang="zh-CN" b="0" i="1">
                                <a:latin typeface="Cambria Math" panose="02040503050406030204" pitchFamily="18" charset="0"/>
                              </a:rPr>
                              <m:t>3, </m:t>
                            </m:r>
                            <m:r>
                              <a:rPr lang="en-US" altLang="zh-CN" b="0" i="1">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45</m:t>
                            </m:r>
                            <m:r>
                              <a:rPr lang="en-US" altLang="zh-CN" b="0" i="1">
                                <a:latin typeface="Cambria Math" panose="02040503050406030204" pitchFamily="18" charset="0"/>
                              </a:rPr>
                              <m:t>, </m:t>
                            </m:r>
                            <m:r>
                              <a:rPr lang="en-US" altLang="zh-CN" b="0" i="1" smtClean="0">
                                <a:latin typeface="Cambria Math" panose="02040503050406030204" pitchFamily="18" charset="0"/>
                              </a:rPr>
                              <m:t>4</m:t>
                            </m:r>
                            <m:r>
                              <a:rPr lang="en-US" altLang="zh-CN" b="0" i="1">
                                <a:latin typeface="Cambria Math" panose="02040503050406030204" pitchFamily="18" charset="0"/>
                              </a:rPr>
                              <m:t>8, </m:t>
                            </m:r>
                            <m:r>
                              <a:rPr lang="en-US" altLang="zh-CN" b="0" i="1" smtClean="0">
                                <a:latin typeface="Cambria Math" panose="02040503050406030204" pitchFamily="18" charset="0"/>
                              </a:rPr>
                              <m:t>8</m:t>
                            </m:r>
                            <m:r>
                              <a:rPr lang="en-US" altLang="zh-CN" b="0" i="1">
                                <a:latin typeface="Cambria Math" panose="02040503050406030204" pitchFamily="18" charset="0"/>
                              </a:rPr>
                              <m:t>4</m:t>
                            </m:r>
                          </m:e>
                        </m:d>
                        <m:r>
                          <a:rPr lang="en-US" altLang="zh-CN" b="0" i="1">
                            <a:latin typeface="Cambria Math" panose="02040503050406030204" pitchFamily="18" charset="0"/>
                          </a:rPr>
                          <m:t>;3</m:t>
                        </m:r>
                      </m:e>
                    </m:d>
                    <m:r>
                      <a:rPr lang="en-US" altLang="zh-CN" b="0" i="1">
                        <a:latin typeface="Cambria Math" panose="02040503050406030204" pitchFamily="18" charset="0"/>
                      </a:rPr>
                      <m:t>=</m:t>
                    </m:r>
                    <m:r>
                      <a:rPr lang="en-US" altLang="zh-CN" b="0" i="1" smtClean="0">
                        <a:solidFill>
                          <a:srgbClr val="7030A0"/>
                        </a:solidFill>
                        <a:latin typeface="Cambria Math" panose="02040503050406030204" pitchFamily="18" charset="0"/>
                      </a:rPr>
                      <m:t>45</m:t>
                    </m:r>
                  </m:oMath>
                </a14:m>
                <a:endParaRPr lang="zh-CN" altLang="en-US" dirty="0"/>
              </a:p>
            </p:txBody>
          </p:sp>
        </mc:Choice>
        <mc:Fallback xmlns="">
          <p:sp>
            <p:nvSpPr>
              <p:cNvPr id="3" name="内容占位符 2">
                <a:extLst>
                  <a:ext uri="{FF2B5EF4-FFF2-40B4-BE49-F238E27FC236}">
                    <a16:creationId xmlns:a16="http://schemas.microsoft.com/office/drawing/2014/main" id="{5BDCB7F6-799D-BB7D-577C-776F6BD5F5A5}"/>
                  </a:ext>
                </a:extLst>
              </p:cNvPr>
              <p:cNvSpPr>
                <a:spLocks noGrp="1" noRot="1" noChangeAspect="1" noMove="1" noResize="1" noEditPoints="1" noAdjustHandles="1" noChangeArrowheads="1" noChangeShapeType="1" noTextEdit="1"/>
              </p:cNvSpPr>
              <p:nvPr>
                <p:ph idx="1"/>
              </p:nvPr>
            </p:nvSpPr>
            <p:spPr>
              <a:xfrm>
                <a:off x="381242" y="1700696"/>
                <a:ext cx="11429516" cy="4614314"/>
              </a:xfrm>
              <a:blipFill>
                <a:blip r:embed="rId2"/>
                <a:stretch>
                  <a:fillRect t="-118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E1B248B-CB97-1B9B-1114-C96F6598BA0D}"/>
              </a:ext>
            </a:extLst>
          </p:cNvPr>
          <p:cNvSpPr txBox="1"/>
          <p:nvPr/>
        </p:nvSpPr>
        <p:spPr>
          <a:xfrm>
            <a:off x="441739" y="899264"/>
            <a:ext cx="2301461" cy="523220"/>
          </a:xfrm>
          <a:prstGeom prst="rect">
            <a:avLst/>
          </a:prstGeom>
          <a:noFill/>
        </p:spPr>
        <p:txBody>
          <a:bodyPr wrap="square">
            <a:spAutoFit/>
          </a:bodyPr>
          <a:lstStyle/>
          <a:p>
            <a:r>
              <a:rPr lang="en-US" altLang="zh-CN" sz="2800" b="0" i="0" u="none" strike="noStrike" baseline="0" dirty="0">
                <a:solidFill>
                  <a:schemeClr val="tx2"/>
                </a:solidFill>
              </a:rPr>
              <a:t>anchor set </a:t>
            </a:r>
            <a:r>
              <a:rPr lang="en-US" altLang="zh-CN" sz="2800" b="0" i="1" u="none" strike="noStrike" baseline="0" dirty="0">
                <a:solidFill>
                  <a:schemeClr val="tx2"/>
                </a:solidFill>
              </a:rPr>
              <a:t>A</a:t>
            </a:r>
            <a:endParaRPr lang="zh-CN" altLang="en-US" sz="2800" dirty="0">
              <a:solidFill>
                <a:schemeClr val="tx2"/>
              </a:solidFill>
            </a:endParaRPr>
          </a:p>
        </p:txBody>
      </p:sp>
      <p:sp>
        <p:nvSpPr>
          <p:cNvPr id="4" name="文本框 3">
            <a:extLst>
              <a:ext uri="{FF2B5EF4-FFF2-40B4-BE49-F238E27FC236}">
                <a16:creationId xmlns:a16="http://schemas.microsoft.com/office/drawing/2014/main" id="{DA7B0E33-1DCA-160B-BF6A-BE1A7E636B1A}"/>
              </a:ext>
            </a:extLst>
          </p:cNvPr>
          <p:cNvSpPr txBox="1"/>
          <p:nvPr/>
        </p:nvSpPr>
        <p:spPr>
          <a:xfrm>
            <a:off x="1046922" y="3931478"/>
            <a:ext cx="7677426" cy="707886"/>
          </a:xfrm>
          <a:prstGeom prst="rect">
            <a:avLst/>
          </a:prstGeom>
          <a:noFill/>
        </p:spPr>
        <p:txBody>
          <a:bodyPr wrap="square" rtlCol="0">
            <a:spAutoFit/>
          </a:bodyPr>
          <a:lstStyle/>
          <a:p>
            <a:pPr algn="l"/>
            <a:r>
              <a:rPr lang="en-US" altLang="zh-CN" sz="2000" dirty="0">
                <a:solidFill>
                  <a:schemeClr val="tx2"/>
                </a:solidFill>
              </a:rPr>
              <a:t>Training data  [20,60]</a:t>
            </a:r>
          </a:p>
          <a:p>
            <a:pPr algn="l"/>
            <a:r>
              <a:rPr lang="en-US" altLang="zh-CN" sz="2000" dirty="0">
                <a:solidFill>
                  <a:schemeClr val="tx2"/>
                </a:solidFill>
              </a:rPr>
              <a:t>Test data  [61,80] </a:t>
            </a:r>
            <a:endParaRPr lang="zh-CN" altLang="en-US" sz="2000" dirty="0">
              <a:solidFill>
                <a:schemeClr val="tx2"/>
              </a:solidFill>
            </a:endParaRPr>
          </a:p>
        </p:txBody>
      </p:sp>
      <p:sp>
        <p:nvSpPr>
          <p:cNvPr id="5" name="乘号 4">
            <a:extLst>
              <a:ext uri="{FF2B5EF4-FFF2-40B4-BE49-F238E27FC236}">
                <a16:creationId xmlns:a16="http://schemas.microsoft.com/office/drawing/2014/main" id="{2C976829-75F1-76D2-A17B-9E0CCB18C342}"/>
              </a:ext>
            </a:extLst>
          </p:cNvPr>
          <p:cNvSpPr/>
          <p:nvPr/>
        </p:nvSpPr>
        <p:spPr>
          <a:xfrm>
            <a:off x="4262109" y="3263346"/>
            <a:ext cx="2862470" cy="2752035"/>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A6F0549-ED0F-1417-7C83-45646226C008}"/>
              </a:ext>
            </a:extLst>
          </p:cNvPr>
          <p:cNvSpPr txBox="1"/>
          <p:nvPr/>
        </p:nvSpPr>
        <p:spPr>
          <a:xfrm>
            <a:off x="7558157" y="4072835"/>
            <a:ext cx="4532243" cy="400110"/>
          </a:xfrm>
          <a:prstGeom prst="rect">
            <a:avLst/>
          </a:prstGeom>
          <a:noFill/>
        </p:spPr>
        <p:txBody>
          <a:bodyPr wrap="square" rtlCol="0">
            <a:spAutoFit/>
          </a:bodyPr>
          <a:lstStyle/>
          <a:p>
            <a:pPr algn="l"/>
            <a:r>
              <a:rPr lang="en-US" altLang="zh-CN" sz="2000" dirty="0">
                <a:solidFill>
                  <a:schemeClr val="tx2"/>
                </a:solidFill>
              </a:rPr>
              <a:t>NN never sees [61,80]</a:t>
            </a:r>
            <a:endParaRPr lang="zh-CN" altLang="en-US" sz="2000" dirty="0">
              <a:solidFill>
                <a:schemeClr val="tx2"/>
              </a:solidFill>
            </a:endParaRPr>
          </a:p>
        </p:txBody>
      </p:sp>
      <p:pic>
        <p:nvPicPr>
          <p:cNvPr id="10" name="图片 9">
            <a:extLst>
              <a:ext uri="{FF2B5EF4-FFF2-40B4-BE49-F238E27FC236}">
                <a16:creationId xmlns:a16="http://schemas.microsoft.com/office/drawing/2014/main" id="{45C1D6A9-00AF-867F-614E-36113781D923}"/>
              </a:ext>
            </a:extLst>
          </p:cNvPr>
          <p:cNvPicPr>
            <a:picLocks noChangeAspect="1"/>
          </p:cNvPicPr>
          <p:nvPr/>
        </p:nvPicPr>
        <p:blipFill>
          <a:blip r:embed="rId3"/>
          <a:stretch>
            <a:fillRect/>
          </a:stretch>
        </p:blipFill>
        <p:spPr>
          <a:xfrm>
            <a:off x="2895822" y="798849"/>
            <a:ext cx="7513308" cy="623635"/>
          </a:xfrm>
          <a:prstGeom prst="rect">
            <a:avLst/>
          </a:prstGeom>
        </p:spPr>
      </p:pic>
      <p:pic>
        <p:nvPicPr>
          <p:cNvPr id="11" name="图片 10">
            <a:extLst>
              <a:ext uri="{FF2B5EF4-FFF2-40B4-BE49-F238E27FC236}">
                <a16:creationId xmlns:a16="http://schemas.microsoft.com/office/drawing/2014/main" id="{7DD09E15-A7CC-7889-AF7A-D2E620D44B1D}"/>
              </a:ext>
            </a:extLst>
          </p:cNvPr>
          <p:cNvPicPr>
            <a:picLocks noChangeAspect="1"/>
          </p:cNvPicPr>
          <p:nvPr/>
        </p:nvPicPr>
        <p:blipFill>
          <a:blip r:embed="rId4"/>
          <a:stretch>
            <a:fillRect/>
          </a:stretch>
        </p:blipFill>
        <p:spPr>
          <a:xfrm>
            <a:off x="2802310" y="2787810"/>
            <a:ext cx="6587380" cy="692615"/>
          </a:xfrm>
          <a:prstGeom prst="rect">
            <a:avLst/>
          </a:prstGeom>
        </p:spPr>
      </p:pic>
    </p:spTree>
    <p:extLst>
      <p:ext uri="{BB962C8B-B14F-4D97-AF65-F5344CB8AC3E}">
        <p14:creationId xmlns:p14="http://schemas.microsoft.com/office/powerpoint/2010/main" val="19684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C537F-DC0E-AAD8-04EB-861E86473379}"/>
              </a:ext>
            </a:extLst>
          </p:cNvPr>
          <p:cNvSpPr>
            <a:spLocks noGrp="1"/>
          </p:cNvSpPr>
          <p:nvPr>
            <p:ph type="title"/>
          </p:nvPr>
        </p:nvSpPr>
        <p:spPr/>
        <p:txBody>
          <a:bodyPr/>
          <a:lstStyle/>
          <a:p>
            <a:r>
              <a:rPr kumimoji="1" lang="zh-CN" altLang="en-US" dirty="0"/>
              <a:t>参数更新</a:t>
            </a:r>
          </a:p>
        </p:txBody>
      </p:sp>
      <p:pic>
        <p:nvPicPr>
          <p:cNvPr id="4" name="图片 3">
            <a:extLst>
              <a:ext uri="{FF2B5EF4-FFF2-40B4-BE49-F238E27FC236}">
                <a16:creationId xmlns:a16="http://schemas.microsoft.com/office/drawing/2014/main" id="{385BCEA0-9D98-BC97-2CC4-753381217616}"/>
              </a:ext>
            </a:extLst>
          </p:cNvPr>
          <p:cNvPicPr>
            <a:picLocks noChangeAspect="1"/>
          </p:cNvPicPr>
          <p:nvPr/>
        </p:nvPicPr>
        <p:blipFill>
          <a:blip r:embed="rId2"/>
          <a:stretch>
            <a:fillRect/>
          </a:stretch>
        </p:blipFill>
        <p:spPr>
          <a:xfrm>
            <a:off x="4668231" y="916037"/>
            <a:ext cx="3146589" cy="4839754"/>
          </a:xfrm>
          <a:prstGeom prst="rect">
            <a:avLst/>
          </a:prstGeom>
        </p:spPr>
      </p:pic>
    </p:spTree>
    <p:extLst>
      <p:ext uri="{BB962C8B-B14F-4D97-AF65-F5344CB8AC3E}">
        <p14:creationId xmlns:p14="http://schemas.microsoft.com/office/powerpoint/2010/main" val="3054248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 training and test data</a:t>
            </a:r>
            <a:endParaRPr lang="zh-CN" altLang="en-US" dirty="0"/>
          </a:p>
        </p:txBody>
      </p:sp>
      <p:pic>
        <p:nvPicPr>
          <p:cNvPr id="12" name="图片 11">
            <a:extLst>
              <a:ext uri="{FF2B5EF4-FFF2-40B4-BE49-F238E27FC236}">
                <a16:creationId xmlns:a16="http://schemas.microsoft.com/office/drawing/2014/main" id="{3CEFABBD-63DE-2548-E225-400B251F5429}"/>
              </a:ext>
            </a:extLst>
          </p:cNvPr>
          <p:cNvPicPr>
            <a:picLocks noChangeAspect="1"/>
          </p:cNvPicPr>
          <p:nvPr/>
        </p:nvPicPr>
        <p:blipFill rotWithShape="1">
          <a:blip r:embed="rId2">
            <a:extLst>
              <a:ext uri="{28A0092B-C50C-407E-A947-70E740481C1C}">
                <a14:useLocalDpi xmlns:a14="http://schemas.microsoft.com/office/drawing/2010/main" val="0"/>
              </a:ext>
            </a:extLst>
          </a:blip>
          <a:srcRect t="5695" b="51504"/>
          <a:stretch/>
        </p:blipFill>
        <p:spPr>
          <a:xfrm>
            <a:off x="87449" y="1676380"/>
            <a:ext cx="12017102" cy="2377006"/>
          </a:xfrm>
          <a:prstGeom prst="rect">
            <a:avLst/>
          </a:prstGeom>
        </p:spPr>
      </p:pic>
    </p:spTree>
    <p:extLst>
      <p:ext uri="{BB962C8B-B14F-4D97-AF65-F5344CB8AC3E}">
        <p14:creationId xmlns:p14="http://schemas.microsoft.com/office/powerpoint/2010/main" val="3633285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 training and test data</a:t>
            </a:r>
            <a:endParaRPr lang="zh-CN" altLang="en-US" dirty="0"/>
          </a:p>
        </p:txBody>
      </p:sp>
      <p:pic>
        <p:nvPicPr>
          <p:cNvPr id="12" name="图片 11">
            <a:extLst>
              <a:ext uri="{FF2B5EF4-FFF2-40B4-BE49-F238E27FC236}">
                <a16:creationId xmlns:a16="http://schemas.microsoft.com/office/drawing/2014/main" id="{3CEFABBD-63DE-2548-E225-400B251F5429}"/>
              </a:ext>
            </a:extLst>
          </p:cNvPr>
          <p:cNvPicPr>
            <a:picLocks noChangeAspect="1"/>
          </p:cNvPicPr>
          <p:nvPr/>
        </p:nvPicPr>
        <p:blipFill rotWithShape="1">
          <a:blip r:embed="rId2">
            <a:extLst>
              <a:ext uri="{28A0092B-C50C-407E-A947-70E740481C1C}">
                <a14:useLocalDpi xmlns:a14="http://schemas.microsoft.com/office/drawing/2010/main" val="0"/>
              </a:ext>
            </a:extLst>
          </a:blip>
          <a:srcRect l="-1698" t="53869" r="1698" b="1378"/>
          <a:stretch/>
        </p:blipFill>
        <p:spPr>
          <a:xfrm>
            <a:off x="0" y="3186940"/>
            <a:ext cx="12055788" cy="2493331"/>
          </a:xfrm>
          <a:prstGeom prst="rect">
            <a:avLst/>
          </a:prstGeom>
        </p:spPr>
      </p:pic>
      <p:pic>
        <p:nvPicPr>
          <p:cNvPr id="3" name="图片 2">
            <a:extLst>
              <a:ext uri="{FF2B5EF4-FFF2-40B4-BE49-F238E27FC236}">
                <a16:creationId xmlns:a16="http://schemas.microsoft.com/office/drawing/2014/main" id="{7101DD90-8432-A90C-E757-52B4419F9729}"/>
              </a:ext>
            </a:extLst>
          </p:cNvPr>
          <p:cNvPicPr>
            <a:picLocks noChangeAspect="1"/>
          </p:cNvPicPr>
          <p:nvPr/>
        </p:nvPicPr>
        <p:blipFill>
          <a:blip r:embed="rId3"/>
          <a:stretch>
            <a:fillRect/>
          </a:stretch>
        </p:blipFill>
        <p:spPr>
          <a:xfrm>
            <a:off x="1297694" y="1106768"/>
            <a:ext cx="3505001" cy="1495102"/>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8B3860A-F944-B8C0-B4C5-E56DA793FCA5}"/>
                  </a:ext>
                </a:extLst>
              </p:cNvPr>
              <p:cNvSpPr txBox="1"/>
              <p:nvPr/>
            </p:nvSpPr>
            <p:spPr>
              <a:xfrm>
                <a:off x="6064141" y="878616"/>
                <a:ext cx="5387758" cy="2308324"/>
              </a:xfrm>
              <a:prstGeom prst="rect">
                <a:avLst/>
              </a:prstGeom>
              <a:noFill/>
            </p:spPr>
            <p:txBody>
              <a:bodyPr wrap="square">
                <a:spAutoFit/>
              </a:bodyPr>
              <a:lstStyle/>
              <a:p>
                <a:r>
                  <a:rPr lang="en-US" altLang="zh-CN" dirty="0">
                    <a:solidFill>
                      <a:schemeClr val="tx2"/>
                    </a:solidFill>
                  </a:rPr>
                  <a:t>a</a:t>
                </a:r>
                <a:r>
                  <a:rPr lang="zh-CN" altLang="en-US" dirty="0">
                    <a:solidFill>
                      <a:schemeClr val="tx2"/>
                    </a:solidFill>
                  </a:rPr>
                  <a:t>nchors</a:t>
                </a:r>
                <a:r>
                  <a:rPr lang="en-US" altLang="zh-CN" dirty="0">
                    <a:solidFill>
                      <a:schemeClr val="tx2"/>
                    </a:solidFill>
                  </a:rPr>
                  <a:t>:</a:t>
                </a:r>
                <a:r>
                  <a:rPr lang="zh-CN" altLang="en-US" dirty="0">
                    <a:solidFill>
                      <a:schemeClr val="tx2"/>
                    </a:solidFill>
                  </a:rPr>
                  <a:t> </a:t>
                </a:r>
                <a14:m>
                  <m:oMath xmlns:m="http://schemas.openxmlformats.org/officeDocument/2006/math">
                    <m:r>
                      <a:rPr lang="zh-CN" altLang="en-US" i="1" dirty="0" smtClean="0">
                        <a:solidFill>
                          <a:schemeClr val="tx2"/>
                        </a:solidFill>
                        <a:latin typeface="Cambria Math" panose="02040503050406030204" pitchFamily="18" charset="0"/>
                      </a:rPr>
                      <m:t>𝑎</m:t>
                    </m:r>
                    <m:r>
                      <a:rPr lang="en-US" altLang="zh-CN" b="0" i="1" dirty="0" smtClean="0">
                        <a:solidFill>
                          <a:schemeClr val="tx2"/>
                        </a:solidFill>
                        <a:latin typeface="Cambria Math" panose="02040503050406030204" pitchFamily="18" charset="0"/>
                        <a:ea typeface="Cambria Math" panose="02040503050406030204" pitchFamily="18" charset="0"/>
                      </a:rPr>
                      <m:t>∈</m:t>
                    </m:r>
                    <m:d>
                      <m:dPr>
                        <m:begChr m:val="{"/>
                        <m:endChr m:val="}"/>
                        <m:ctrlPr>
                          <a:rPr lang="zh-CN" altLang="en-US" i="1" dirty="0" smtClean="0">
                            <a:solidFill>
                              <a:schemeClr val="tx2"/>
                            </a:solidFill>
                            <a:latin typeface="Cambria Math" panose="02040503050406030204" pitchFamily="18" charset="0"/>
                          </a:rPr>
                        </m:ctrlPr>
                      </m:dPr>
                      <m:e>
                        <m:r>
                          <a:rPr lang="zh-CN" altLang="en-US" i="1" dirty="0">
                            <a:solidFill>
                              <a:schemeClr val="tx2"/>
                            </a:solidFill>
                            <a:latin typeface="Cambria Math" panose="02040503050406030204" pitchFamily="18" charset="0"/>
                          </a:rPr>
                          <m:t>1,2,3,4,5,6,7,8,9,</m:t>
                        </m:r>
                        <m:r>
                          <a:rPr lang="zh-CN" altLang="en-US" i="1" dirty="0" smtClean="0">
                            <a:solidFill>
                              <a:schemeClr val="tx2"/>
                            </a:solidFill>
                            <a:latin typeface="Cambria Math" panose="02040503050406030204" pitchFamily="18" charset="0"/>
                          </a:rPr>
                          <m:t>10</m:t>
                        </m:r>
                      </m:e>
                    </m:d>
                  </m:oMath>
                </a14:m>
                <a:r>
                  <a:rPr lang="en-US" altLang="zh-CN" dirty="0">
                    <a:solidFill>
                      <a:schemeClr val="tx2"/>
                    </a:solidFill>
                  </a:rPr>
                  <a:t>,</a:t>
                </a:r>
              </a:p>
              <a:p>
                <a:endParaRPr lang="en-US" altLang="zh-CN" dirty="0">
                  <a:solidFill>
                    <a:schemeClr val="tx2"/>
                  </a:solidFill>
                </a:endParaRPr>
              </a:p>
              <a:p>
                <a:r>
                  <a:rPr lang="en-US" altLang="zh-CN" dirty="0">
                    <a:solidFill>
                      <a:schemeClr val="tx2"/>
                    </a:solidFill>
                  </a:rPr>
                  <a:t>anchor function: </a:t>
                </a:r>
                <a14:m>
                  <m:oMath xmlns:m="http://schemas.openxmlformats.org/officeDocument/2006/math">
                    <m:sSub>
                      <m:sSubPr>
                        <m:ctrlPr>
                          <a:rPr lang="en-US" altLang="zh-CN" i="1" dirty="0" smtClean="0">
                            <a:solidFill>
                              <a:schemeClr val="tx2"/>
                            </a:solidFill>
                            <a:latin typeface="Cambria Math" panose="02040503050406030204" pitchFamily="18" charset="0"/>
                          </a:rPr>
                        </m:ctrlPr>
                      </m:sSubPr>
                      <m:e>
                        <m:r>
                          <a:rPr lang="en-US" altLang="zh-CN" b="0" i="1" dirty="0" smtClean="0">
                            <a:solidFill>
                              <a:schemeClr val="tx2"/>
                            </a:solidFill>
                            <a:latin typeface="Cambria Math" panose="02040503050406030204" pitchFamily="18" charset="0"/>
                          </a:rPr>
                          <m:t>𝑓</m:t>
                        </m:r>
                      </m:e>
                      <m:sub>
                        <m:r>
                          <a:rPr lang="en-US" altLang="zh-CN" b="0" i="1" dirty="0" smtClean="0">
                            <a:solidFill>
                              <a:schemeClr val="tx2"/>
                            </a:solidFill>
                            <a:latin typeface="Cambria Math" panose="02040503050406030204" pitchFamily="18" charset="0"/>
                          </a:rPr>
                          <m:t>𝑎</m:t>
                        </m:r>
                      </m:sub>
                    </m:sSub>
                    <m:r>
                      <a:rPr lang="en-US" altLang="zh-CN" i="1" dirty="0" smtClean="0">
                        <a:solidFill>
                          <a:schemeClr val="tx2"/>
                        </a:solidFill>
                        <a:latin typeface="Cambria Math" panose="02040503050406030204" pitchFamily="18" charset="0"/>
                      </a:rPr>
                      <m:t>(</m:t>
                    </m:r>
                    <m:r>
                      <a:rPr lang="en-US" altLang="zh-CN" i="1" dirty="0" smtClean="0">
                        <a:solidFill>
                          <a:schemeClr val="tx2"/>
                        </a:solidFill>
                        <a:latin typeface="Cambria Math" panose="02040503050406030204" pitchFamily="18" charset="0"/>
                      </a:rPr>
                      <m:t>𝑥</m:t>
                    </m:r>
                    <m:r>
                      <a:rPr lang="en-US" altLang="zh-CN" i="1" dirty="0" smtClean="0">
                        <a:solidFill>
                          <a:schemeClr val="tx2"/>
                        </a:solidFill>
                        <a:latin typeface="Cambria Math" panose="02040503050406030204" pitchFamily="18" charset="0"/>
                      </a:rPr>
                      <m:t>) = </m:t>
                    </m:r>
                    <m:r>
                      <a:rPr lang="en-US" altLang="zh-CN" i="1" dirty="0" smtClean="0">
                        <a:solidFill>
                          <a:schemeClr val="tx2"/>
                        </a:solidFill>
                        <a:latin typeface="Cambria Math" panose="02040503050406030204" pitchFamily="18" charset="0"/>
                      </a:rPr>
                      <m:t>𝑥</m:t>
                    </m:r>
                    <m:r>
                      <a:rPr lang="en-US" altLang="zh-CN" i="1" dirty="0" smtClean="0">
                        <a:solidFill>
                          <a:schemeClr val="tx2"/>
                        </a:solidFill>
                        <a:latin typeface="Cambria Math" panose="02040503050406030204" pitchFamily="18" charset="0"/>
                      </a:rPr>
                      <m:t> + </m:t>
                    </m:r>
                    <m:r>
                      <a:rPr lang="en-US" altLang="zh-CN" i="1" dirty="0" smtClean="0">
                        <a:solidFill>
                          <a:schemeClr val="tx2"/>
                        </a:solidFill>
                        <a:latin typeface="Cambria Math" panose="02040503050406030204" pitchFamily="18" charset="0"/>
                      </a:rPr>
                      <m:t>𝑎</m:t>
                    </m:r>
                  </m:oMath>
                </a14:m>
                <a:r>
                  <a:rPr lang="en-US" altLang="zh-CN" dirty="0">
                    <a:solidFill>
                      <a:schemeClr val="tx2"/>
                    </a:solidFill>
                  </a:rPr>
                  <a:t>,</a:t>
                </a:r>
              </a:p>
              <a:p>
                <a:endParaRPr lang="en-US" altLang="zh-CN" dirty="0">
                  <a:solidFill>
                    <a:schemeClr val="tx2"/>
                  </a:solidFill>
                </a:endParaRPr>
              </a:p>
              <a:p>
                <a:r>
                  <a:rPr lang="en-US" altLang="zh-CN" dirty="0">
                    <a:solidFill>
                      <a:schemeClr val="tx2"/>
                    </a:solidFill>
                  </a:rPr>
                  <a:t>test set: </a:t>
                </a:r>
                <a14:m>
                  <m:oMath xmlns:m="http://schemas.openxmlformats.org/officeDocument/2006/math">
                    <m:sSubSup>
                      <m:sSubSupPr>
                        <m:ctrlPr>
                          <a:rPr lang="pt-BR" altLang="zh-CN" i="1" dirty="0" smtClean="0">
                            <a:solidFill>
                              <a:schemeClr val="tx2"/>
                            </a:solidFill>
                            <a:latin typeface="Cambria Math" panose="02040503050406030204" pitchFamily="18" charset="0"/>
                          </a:rPr>
                        </m:ctrlPr>
                      </m:sSubSupPr>
                      <m:e>
                        <m:r>
                          <a:rPr lang="en-US" altLang="zh-CN" b="0" i="1" dirty="0" smtClean="0">
                            <a:solidFill>
                              <a:schemeClr val="tx2"/>
                            </a:solidFill>
                            <a:latin typeface="Cambria Math" panose="02040503050406030204" pitchFamily="18" charset="0"/>
                          </a:rPr>
                          <m:t>𝐺</m:t>
                        </m:r>
                      </m:e>
                      <m:sub>
                        <m:r>
                          <a:rPr lang="en-US" altLang="zh-CN" b="0" i="1" dirty="0" smtClean="0">
                            <a:solidFill>
                              <a:schemeClr val="tx2"/>
                            </a:solidFill>
                            <a:latin typeface="Cambria Math" panose="02040503050406030204" pitchFamily="18" charset="0"/>
                          </a:rPr>
                          <m:t>𝑎</m:t>
                        </m:r>
                      </m:sub>
                      <m:sup>
                        <m:r>
                          <a:rPr lang="en-US" altLang="zh-CN" b="0" i="1" dirty="0" smtClean="0">
                            <a:solidFill>
                              <a:schemeClr val="tx2"/>
                            </a:solidFill>
                            <a:latin typeface="Cambria Math" panose="02040503050406030204" pitchFamily="18" charset="0"/>
                          </a:rPr>
                          <m:t>𝑐</m:t>
                        </m:r>
                      </m:sup>
                    </m:sSubSup>
                    <m:r>
                      <a:rPr lang="pt-BR" altLang="zh-CN" i="1" dirty="0" smtClean="0">
                        <a:solidFill>
                          <a:schemeClr val="tx2"/>
                        </a:solidFill>
                        <a:latin typeface="Cambria Math" panose="02040503050406030204" pitchFamily="18" charset="0"/>
                      </a:rPr>
                      <m:t>=[12 + 8</m:t>
                    </m:r>
                    <m:r>
                      <a:rPr lang="pt-BR" altLang="zh-CN" i="1" dirty="0" smtClean="0">
                        <a:solidFill>
                          <a:schemeClr val="tx2"/>
                        </a:solidFill>
                        <a:latin typeface="Cambria Math" panose="02040503050406030204" pitchFamily="18" charset="0"/>
                      </a:rPr>
                      <m:t>𝑎</m:t>
                    </m:r>
                    <m:r>
                      <a:rPr lang="pt-BR" altLang="zh-CN" i="1" dirty="0" smtClean="0">
                        <a:solidFill>
                          <a:schemeClr val="tx2"/>
                        </a:solidFill>
                        <a:latin typeface="Cambria Math" panose="02040503050406030204" pitchFamily="18" charset="0"/>
                      </a:rPr>
                      <m:t>, 12 + 8(</m:t>
                    </m:r>
                    <m:r>
                      <a:rPr lang="pt-BR" altLang="zh-CN" i="1" dirty="0" smtClean="0">
                        <a:solidFill>
                          <a:schemeClr val="tx2"/>
                        </a:solidFill>
                        <a:latin typeface="Cambria Math" panose="02040503050406030204" pitchFamily="18" charset="0"/>
                      </a:rPr>
                      <m:t>𝑎</m:t>
                    </m:r>
                    <m:r>
                      <a:rPr lang="pt-BR" altLang="zh-CN" i="1" dirty="0" smtClean="0">
                        <a:solidFill>
                          <a:schemeClr val="tx2"/>
                        </a:solidFill>
                        <a:latin typeface="Cambria Math" panose="02040503050406030204" pitchFamily="18" charset="0"/>
                      </a:rPr>
                      <m:t>+1)−1]</m:t>
                    </m:r>
                  </m:oMath>
                </a14:m>
                <a:r>
                  <a:rPr lang="en-US" altLang="zh-CN" dirty="0">
                    <a:solidFill>
                      <a:schemeClr val="tx2"/>
                    </a:solidFill>
                  </a:rPr>
                  <a:t>,</a:t>
                </a:r>
              </a:p>
              <a:p>
                <a:endParaRPr lang="en-US" altLang="zh-CN" dirty="0">
                  <a:solidFill>
                    <a:schemeClr val="tx2"/>
                  </a:solidFill>
                </a:endParaRPr>
              </a:p>
              <a:p>
                <a:r>
                  <a:rPr lang="en-US" altLang="zh-CN" dirty="0">
                    <a:solidFill>
                      <a:schemeClr val="tx2"/>
                    </a:solidFill>
                  </a:rPr>
                  <a:t>training set is </a:t>
                </a:r>
                <a14:m>
                  <m:oMath xmlns:m="http://schemas.openxmlformats.org/officeDocument/2006/math">
                    <m:sSub>
                      <m:sSubPr>
                        <m:ctrlPr>
                          <a:rPr lang="en-US" altLang="zh-CN" i="1" dirty="0" smtClean="0">
                            <a:solidFill>
                              <a:schemeClr val="tx2"/>
                            </a:solidFill>
                            <a:latin typeface="Cambria Math" panose="02040503050406030204" pitchFamily="18" charset="0"/>
                          </a:rPr>
                        </m:ctrlPr>
                      </m:sSubPr>
                      <m:e>
                        <m:r>
                          <a:rPr lang="en-US" altLang="zh-CN" b="0" i="1" dirty="0" smtClean="0">
                            <a:solidFill>
                              <a:schemeClr val="tx2"/>
                            </a:solidFill>
                            <a:latin typeface="Cambria Math" panose="02040503050406030204" pitchFamily="18" charset="0"/>
                          </a:rPr>
                          <m:t>𝐺</m:t>
                        </m:r>
                      </m:e>
                      <m:sub>
                        <m:r>
                          <a:rPr lang="en-US" altLang="zh-CN" b="0" i="1" dirty="0" smtClean="0">
                            <a:solidFill>
                              <a:schemeClr val="tx2"/>
                            </a:solidFill>
                            <a:latin typeface="Cambria Math" panose="02040503050406030204" pitchFamily="18" charset="0"/>
                          </a:rPr>
                          <m:t>𝑎</m:t>
                        </m:r>
                      </m:sub>
                    </m:sSub>
                    <m:r>
                      <a:rPr lang="en-US" altLang="zh-CN" i="1" dirty="0" smtClean="0">
                        <a:solidFill>
                          <a:schemeClr val="tx2"/>
                        </a:solidFill>
                        <a:latin typeface="Cambria Math" panose="02040503050406030204" pitchFamily="18" charset="0"/>
                      </a:rPr>
                      <m:t>=[20, 100]</m:t>
                    </m:r>
                    <m:r>
                      <a:rPr lang="en-US" altLang="zh-CN" b="0" i="1" dirty="0" smtClean="0">
                        <a:solidFill>
                          <a:schemeClr val="tx2"/>
                        </a:solidFill>
                        <a:latin typeface="Cambria Math" panose="02040503050406030204" pitchFamily="18" charset="0"/>
                      </a:rPr>
                      <m:t>\</m:t>
                    </m:r>
                    <m:sSubSup>
                      <m:sSubSupPr>
                        <m:ctrlPr>
                          <a:rPr lang="pt-BR" altLang="zh-CN" i="1" dirty="0" smtClean="0">
                            <a:solidFill>
                              <a:schemeClr val="tx2"/>
                            </a:solidFill>
                            <a:latin typeface="Cambria Math" panose="02040503050406030204" pitchFamily="18" charset="0"/>
                          </a:rPr>
                        </m:ctrlPr>
                      </m:sSubSupPr>
                      <m:e>
                        <m:r>
                          <a:rPr lang="en-US" altLang="zh-CN" b="0" i="1" dirty="0" smtClean="0">
                            <a:solidFill>
                              <a:schemeClr val="tx2"/>
                            </a:solidFill>
                            <a:latin typeface="Cambria Math" panose="02040503050406030204" pitchFamily="18" charset="0"/>
                          </a:rPr>
                          <m:t>𝐺</m:t>
                        </m:r>
                      </m:e>
                      <m:sub>
                        <m:r>
                          <a:rPr lang="en-US" altLang="zh-CN" b="0" i="1" dirty="0" smtClean="0">
                            <a:solidFill>
                              <a:schemeClr val="tx2"/>
                            </a:solidFill>
                            <a:latin typeface="Cambria Math" panose="02040503050406030204" pitchFamily="18" charset="0"/>
                          </a:rPr>
                          <m:t>𝑎</m:t>
                        </m:r>
                      </m:sub>
                      <m:sup>
                        <m:r>
                          <a:rPr lang="en-US" altLang="zh-CN" b="0" i="1" dirty="0" smtClean="0">
                            <a:solidFill>
                              <a:schemeClr val="tx2"/>
                            </a:solidFill>
                            <a:latin typeface="Cambria Math" panose="02040503050406030204" pitchFamily="18" charset="0"/>
                          </a:rPr>
                          <m:t>𝑐</m:t>
                        </m:r>
                      </m:sup>
                    </m:sSubSup>
                  </m:oMath>
                </a14:m>
                <a:r>
                  <a:rPr lang="en-US" altLang="zh-CN" dirty="0">
                    <a:solidFill>
                      <a:schemeClr val="tx2"/>
                    </a:solidFill>
                  </a:rPr>
                  <a:t>,</a:t>
                </a:r>
              </a:p>
              <a:p>
                <a:endParaRPr lang="en-US" altLang="zh-CN" dirty="0">
                  <a:solidFill>
                    <a:schemeClr val="tx2"/>
                  </a:solidFill>
                </a:endParaRPr>
              </a:p>
            </p:txBody>
          </p:sp>
        </mc:Choice>
        <mc:Fallback xmlns="">
          <p:sp>
            <p:nvSpPr>
              <p:cNvPr id="4" name="文本框 3">
                <a:extLst>
                  <a:ext uri="{FF2B5EF4-FFF2-40B4-BE49-F238E27FC236}">
                    <a16:creationId xmlns:a16="http://schemas.microsoft.com/office/drawing/2014/main" id="{B8B3860A-F944-B8C0-B4C5-E56DA793FCA5}"/>
                  </a:ext>
                </a:extLst>
              </p:cNvPr>
              <p:cNvSpPr txBox="1">
                <a:spLocks noRot="1" noChangeAspect="1" noMove="1" noResize="1" noEditPoints="1" noAdjustHandles="1" noChangeArrowheads="1" noChangeShapeType="1" noTextEdit="1"/>
              </p:cNvSpPr>
              <p:nvPr/>
            </p:nvSpPr>
            <p:spPr>
              <a:xfrm>
                <a:off x="6064141" y="878616"/>
                <a:ext cx="5387758" cy="2308324"/>
              </a:xfrm>
              <a:prstGeom prst="rect">
                <a:avLst/>
              </a:prstGeom>
              <a:blipFill>
                <a:blip r:embed="rId4"/>
                <a:stretch>
                  <a:fillRect l="-1018" t="-10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2106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 training and test data</a:t>
            </a:r>
            <a:endParaRPr lang="zh-CN" altLang="en-US" dirty="0"/>
          </a:p>
        </p:txBody>
      </p:sp>
      <p:pic>
        <p:nvPicPr>
          <p:cNvPr id="3" name="图片 2">
            <a:extLst>
              <a:ext uri="{FF2B5EF4-FFF2-40B4-BE49-F238E27FC236}">
                <a16:creationId xmlns:a16="http://schemas.microsoft.com/office/drawing/2014/main" id="{D7ECDCD3-FA3E-A262-C7FF-BA3D82291712}"/>
              </a:ext>
            </a:extLst>
          </p:cNvPr>
          <p:cNvPicPr>
            <a:picLocks noChangeAspect="1"/>
          </p:cNvPicPr>
          <p:nvPr/>
        </p:nvPicPr>
        <p:blipFill>
          <a:blip r:embed="rId2"/>
          <a:stretch>
            <a:fillRect/>
          </a:stretch>
        </p:blipFill>
        <p:spPr>
          <a:xfrm>
            <a:off x="3073158" y="761979"/>
            <a:ext cx="4652989" cy="1959918"/>
          </a:xfrm>
          <a:prstGeom prst="rect">
            <a:avLst/>
          </a:prstGeom>
        </p:spPr>
      </p:pic>
      <p:pic>
        <p:nvPicPr>
          <p:cNvPr id="4" name="图片 3">
            <a:extLst>
              <a:ext uri="{FF2B5EF4-FFF2-40B4-BE49-F238E27FC236}">
                <a16:creationId xmlns:a16="http://schemas.microsoft.com/office/drawing/2014/main" id="{A3EA4E5C-6F1A-89A1-ABB4-61A7FC26CD2B}"/>
              </a:ext>
            </a:extLst>
          </p:cNvPr>
          <p:cNvPicPr>
            <a:picLocks noChangeAspect="1"/>
          </p:cNvPicPr>
          <p:nvPr/>
        </p:nvPicPr>
        <p:blipFill rotWithShape="1">
          <a:blip r:embed="rId3"/>
          <a:srcRect t="63678" b="-251"/>
          <a:stretch/>
        </p:blipFill>
        <p:spPr>
          <a:xfrm>
            <a:off x="309906" y="2721897"/>
            <a:ext cx="11572188" cy="3182224"/>
          </a:xfrm>
          <a:prstGeom prst="rect">
            <a:avLst/>
          </a:prstGeom>
        </p:spPr>
      </p:pic>
    </p:spTree>
    <p:extLst>
      <p:ext uri="{BB962C8B-B14F-4D97-AF65-F5344CB8AC3E}">
        <p14:creationId xmlns:p14="http://schemas.microsoft.com/office/powerpoint/2010/main" val="1490103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6334C-A359-1549-CFAB-A127F8700FAD}"/>
              </a:ext>
            </a:extLst>
          </p:cNvPr>
          <p:cNvSpPr>
            <a:spLocks noGrp="1"/>
          </p:cNvSpPr>
          <p:nvPr>
            <p:ph type="title"/>
          </p:nvPr>
        </p:nvSpPr>
        <p:spPr>
          <a:xfrm>
            <a:off x="381242" y="2712278"/>
            <a:ext cx="11429516" cy="761979"/>
          </a:xfrm>
        </p:spPr>
        <p:txBody>
          <a:bodyPr/>
          <a:lstStyle/>
          <a:p>
            <a:pPr algn="ctr"/>
            <a:r>
              <a:rPr lang="zh-CN" altLang="en-US" dirty="0"/>
              <a:t>数据泛化与任务泛化</a:t>
            </a:r>
          </a:p>
        </p:txBody>
      </p:sp>
      <p:sp>
        <p:nvSpPr>
          <p:cNvPr id="3" name="文本框 2">
            <a:extLst>
              <a:ext uri="{FF2B5EF4-FFF2-40B4-BE49-F238E27FC236}">
                <a16:creationId xmlns:a16="http://schemas.microsoft.com/office/drawing/2014/main" id="{50859340-B5C4-B217-1F18-B813A767F922}"/>
              </a:ext>
            </a:extLst>
          </p:cNvPr>
          <p:cNvSpPr txBox="1"/>
          <p:nvPr/>
        </p:nvSpPr>
        <p:spPr>
          <a:xfrm>
            <a:off x="0" y="6334780"/>
            <a:ext cx="9882135" cy="523220"/>
          </a:xfrm>
          <a:prstGeom prst="rect">
            <a:avLst/>
          </a:prstGeom>
          <a:noFill/>
        </p:spPr>
        <p:txBody>
          <a:bodyPr wrap="square">
            <a:spAutoFit/>
          </a:bodyPr>
          <a:lstStyle/>
          <a:p>
            <a:r>
              <a:rPr lang="en-US" altLang="zh-CN" sz="1400" b="0" i="0" dirty="0">
                <a:solidFill>
                  <a:schemeClr val="bg1"/>
                </a:solidFill>
                <a:effectLst/>
                <a:latin typeface="Georgia" panose="02040502050405020303" pitchFamily="18" charset="0"/>
              </a:rPr>
              <a:t> </a:t>
            </a:r>
            <a:r>
              <a:rPr lang="en-US" altLang="zh-CN" sz="1400" b="0" i="0" dirty="0" err="1">
                <a:solidFill>
                  <a:schemeClr val="bg1"/>
                </a:solidFill>
                <a:effectLst/>
                <a:latin typeface="Georgia" panose="02040502050405020303" pitchFamily="18" charset="0"/>
              </a:rPr>
              <a:t>Zhongwang</a:t>
            </a:r>
            <a:r>
              <a:rPr lang="en-US" altLang="zh-CN" sz="1400" b="0" i="0" dirty="0">
                <a:solidFill>
                  <a:schemeClr val="bg1"/>
                </a:solidFill>
                <a:effectLst/>
                <a:latin typeface="Georgia" panose="02040502050405020303" pitchFamily="18" charset="0"/>
              </a:rPr>
              <a:t> Zhang#, </a:t>
            </a:r>
            <a:r>
              <a:rPr lang="en-US" altLang="zh-CN" sz="1400" b="0" i="0" dirty="0" err="1">
                <a:solidFill>
                  <a:schemeClr val="bg1"/>
                </a:solidFill>
                <a:effectLst/>
                <a:latin typeface="Georgia" panose="02040502050405020303" pitchFamily="18" charset="0"/>
              </a:rPr>
              <a:t>Zhiwei</a:t>
            </a:r>
            <a:r>
              <a:rPr lang="en-US" altLang="zh-CN" sz="1400" b="0" i="0" dirty="0">
                <a:solidFill>
                  <a:schemeClr val="bg1"/>
                </a:solidFill>
                <a:effectLst/>
                <a:latin typeface="Georgia" panose="02040502050405020303" pitchFamily="18" charset="0"/>
              </a:rPr>
              <a:t> Wang#, Junjie Yao, </a:t>
            </a:r>
            <a:r>
              <a:rPr lang="en-US" altLang="zh-CN" sz="1400" b="0" i="0" dirty="0" err="1">
                <a:solidFill>
                  <a:schemeClr val="bg1"/>
                </a:solidFill>
                <a:effectLst/>
                <a:latin typeface="Georgia" panose="02040502050405020303" pitchFamily="18" charset="0"/>
              </a:rPr>
              <a:t>Zhangchen</a:t>
            </a:r>
            <a:r>
              <a:rPr lang="en-US" altLang="zh-CN" sz="1400" b="0" i="0" dirty="0">
                <a:solidFill>
                  <a:schemeClr val="bg1"/>
                </a:solidFill>
                <a:effectLst/>
                <a:latin typeface="Georgia" panose="02040502050405020303" pitchFamily="18" charset="0"/>
              </a:rPr>
              <a:t> Zhou, </a:t>
            </a:r>
            <a:r>
              <a:rPr lang="en-US" altLang="zh-CN" sz="1400" b="0" i="0" dirty="0" err="1">
                <a:solidFill>
                  <a:schemeClr val="bg1"/>
                </a:solidFill>
                <a:effectLst/>
                <a:latin typeface="Georgia" panose="02040502050405020303" pitchFamily="18" charset="0"/>
              </a:rPr>
              <a:t>Xiaolong</a:t>
            </a:r>
            <a:r>
              <a:rPr lang="en-US" altLang="zh-CN" sz="1400" b="0" i="0" dirty="0">
                <a:solidFill>
                  <a:schemeClr val="bg1"/>
                </a:solidFill>
                <a:effectLst/>
                <a:latin typeface="Georgia" panose="02040502050405020303" pitchFamily="18" charset="0"/>
              </a:rPr>
              <a:t> Li, </a:t>
            </a:r>
            <a:r>
              <a:rPr lang="en-US" altLang="zh-CN" sz="1400" b="0" i="0" dirty="0" err="1">
                <a:solidFill>
                  <a:schemeClr val="bg1"/>
                </a:solidFill>
                <a:effectLst/>
                <a:latin typeface="Georgia" panose="02040502050405020303" pitchFamily="18" charset="0"/>
              </a:rPr>
              <a:t>Weinan</a:t>
            </a:r>
            <a:r>
              <a:rPr lang="en-US" altLang="zh-CN" sz="1400" b="0" i="0" dirty="0">
                <a:solidFill>
                  <a:schemeClr val="bg1"/>
                </a:solidFill>
                <a:effectLst/>
                <a:latin typeface="Georgia" panose="02040502050405020303" pitchFamily="18" charset="0"/>
              </a:rPr>
              <a:t> E, </a:t>
            </a:r>
            <a:r>
              <a:rPr lang="en-US" altLang="zh-CN" sz="1400" b="1" i="0" dirty="0">
                <a:solidFill>
                  <a:schemeClr val="bg1"/>
                </a:solidFill>
                <a:effectLst/>
                <a:latin typeface="Georgia" panose="02040502050405020303" pitchFamily="18" charset="0"/>
              </a:rPr>
              <a:t>Zhi-Qin John Xu*</a:t>
            </a:r>
            <a:r>
              <a:rPr lang="en-US" altLang="zh-CN" sz="1400" b="0" i="0" dirty="0">
                <a:solidFill>
                  <a:schemeClr val="bg1"/>
                </a:solidFill>
                <a:effectLst/>
                <a:latin typeface="Georgia" panose="02040502050405020303" pitchFamily="18" charset="0"/>
              </a:rPr>
              <a:t>, Anchor function: a type of benchmark functions for studying language models, </a:t>
            </a:r>
            <a:r>
              <a:rPr lang="en-US" altLang="zh-CN" sz="1400" b="0" i="0" dirty="0" err="1">
                <a:solidFill>
                  <a:schemeClr val="bg1"/>
                </a:solidFill>
                <a:effectLst/>
                <a:latin typeface="Georgia" panose="02040502050405020303" pitchFamily="18" charset="0"/>
              </a:rPr>
              <a:t>arxiv</a:t>
            </a:r>
            <a:r>
              <a:rPr lang="en-US" altLang="zh-CN" sz="1400" b="0" i="0" dirty="0">
                <a:solidFill>
                  <a:schemeClr val="bg1"/>
                </a:solidFill>
                <a:effectLst/>
                <a:latin typeface="Georgia" panose="02040502050405020303" pitchFamily="18" charset="0"/>
              </a:rPr>
              <a:t> 2401.08309</a:t>
            </a:r>
            <a:endParaRPr lang="zh-CN" altLang="en-US" sz="1400" dirty="0">
              <a:solidFill>
                <a:schemeClr val="bg1"/>
              </a:solidFill>
            </a:endParaRPr>
          </a:p>
        </p:txBody>
      </p:sp>
    </p:spTree>
    <p:extLst>
      <p:ext uri="{BB962C8B-B14F-4D97-AF65-F5344CB8AC3E}">
        <p14:creationId xmlns:p14="http://schemas.microsoft.com/office/powerpoint/2010/main" val="2442036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BBDA9-7099-9D73-B31E-698754D81194}"/>
              </a:ext>
            </a:extLst>
          </p:cNvPr>
          <p:cNvSpPr>
            <a:spLocks noGrp="1"/>
          </p:cNvSpPr>
          <p:nvPr>
            <p:ph type="title"/>
          </p:nvPr>
        </p:nvSpPr>
        <p:spPr/>
        <p:txBody>
          <a:bodyPr/>
          <a:lstStyle/>
          <a:p>
            <a:r>
              <a:rPr lang="en-US" altLang="zh-CN" dirty="0"/>
              <a:t>Anchor function</a:t>
            </a:r>
            <a:endParaRPr lang="zh-CN" altLang="en-US" dirty="0"/>
          </a:p>
        </p:txBody>
      </p:sp>
      <p:sp>
        <p:nvSpPr>
          <p:cNvPr id="6" name="文本框 5">
            <a:extLst>
              <a:ext uri="{FF2B5EF4-FFF2-40B4-BE49-F238E27FC236}">
                <a16:creationId xmlns:a16="http://schemas.microsoft.com/office/drawing/2014/main" id="{C92A7296-F730-0225-ED46-351D153D21CE}"/>
              </a:ext>
            </a:extLst>
          </p:cNvPr>
          <p:cNvSpPr txBox="1"/>
          <p:nvPr/>
        </p:nvSpPr>
        <p:spPr>
          <a:xfrm>
            <a:off x="249855" y="1216960"/>
            <a:ext cx="27539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42C2D"/>
                </a:solidFill>
                <a:effectLst/>
                <a:uLnTx/>
                <a:uFillTx/>
                <a:latin typeface="Book Antiqua"/>
                <a:ea typeface="黑体"/>
                <a:cs typeface="+mn-cs"/>
              </a:rPr>
              <a:t>Designated Token as </a:t>
            </a:r>
            <a:r>
              <a:rPr kumimoji="0" lang="en-US" altLang="zh-CN" sz="2400" b="1" i="0" u="none" strike="noStrike" kern="1200" cap="none" spc="0" normalizeH="0" baseline="0" noProof="0" dirty="0">
                <a:ln>
                  <a:noFill/>
                </a:ln>
                <a:solidFill>
                  <a:srgbClr val="B61616"/>
                </a:solidFill>
                <a:effectLst/>
                <a:uLnTx/>
                <a:uFillTx/>
                <a:latin typeface="Book Antiqua"/>
                <a:ea typeface="黑体"/>
                <a:cs typeface="+mn-cs"/>
              </a:rPr>
              <a:t>Anchor</a:t>
            </a:r>
            <a:endParaRPr kumimoji="0" lang="zh-CN" altLang="en-US" sz="2400" b="1"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7" name="文本框 6">
            <a:extLst>
              <a:ext uri="{FF2B5EF4-FFF2-40B4-BE49-F238E27FC236}">
                <a16:creationId xmlns:a16="http://schemas.microsoft.com/office/drawing/2014/main" id="{C59CC47F-602A-1189-8EF2-0B84DFCABCFA}"/>
              </a:ext>
            </a:extLst>
          </p:cNvPr>
          <p:cNvSpPr txBox="1"/>
          <p:nvPr/>
        </p:nvSpPr>
        <p:spPr>
          <a:xfrm>
            <a:off x="3398755" y="1243039"/>
            <a:ext cx="22080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42C2D"/>
                </a:solidFill>
                <a:effectLst/>
                <a:uLnTx/>
                <a:uFillTx/>
                <a:latin typeface="Book Antiqua"/>
                <a:ea typeface="黑体"/>
                <a:cs typeface="+mn-cs"/>
              </a:rPr>
              <a:t>Other Token as </a:t>
            </a:r>
            <a:r>
              <a:rPr kumimoji="0" lang="en-US" altLang="zh-CN" sz="2400" b="1" i="0" u="none" strike="noStrike" kern="1200" cap="none" spc="0" normalizeH="0" baseline="0" noProof="0" dirty="0">
                <a:ln>
                  <a:noFill/>
                </a:ln>
                <a:solidFill>
                  <a:srgbClr val="B61616"/>
                </a:solidFill>
                <a:effectLst/>
                <a:uLnTx/>
                <a:uFillTx/>
                <a:latin typeface="Book Antiqua"/>
                <a:ea typeface="黑体"/>
                <a:cs typeface="+mn-cs"/>
              </a:rPr>
              <a:t>Key</a:t>
            </a:r>
            <a:endParaRPr kumimoji="0" lang="zh-CN" altLang="en-US" sz="2400" b="1"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8" name="矩形 7">
            <a:extLst>
              <a:ext uri="{FF2B5EF4-FFF2-40B4-BE49-F238E27FC236}">
                <a16:creationId xmlns:a16="http://schemas.microsoft.com/office/drawing/2014/main" id="{9A1D0EA8-A388-2932-EBFF-5CF6A3863421}"/>
              </a:ext>
            </a:extLst>
          </p:cNvPr>
          <p:cNvSpPr/>
          <p:nvPr/>
        </p:nvSpPr>
        <p:spPr>
          <a:xfrm>
            <a:off x="4049250" y="2272990"/>
            <a:ext cx="747761" cy="433088"/>
          </a:xfrm>
          <a:prstGeom prst="rect">
            <a:avLst/>
          </a:prstGeom>
          <a:solidFill>
            <a:schemeClr val="tx1">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5</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11" name="箭头: 右 10">
            <a:extLst>
              <a:ext uri="{FF2B5EF4-FFF2-40B4-BE49-F238E27FC236}">
                <a16:creationId xmlns:a16="http://schemas.microsoft.com/office/drawing/2014/main" id="{3140E461-A4F4-ECCF-4FFE-61E9C143D443}"/>
              </a:ext>
            </a:extLst>
          </p:cNvPr>
          <p:cNvSpPr/>
          <p:nvPr/>
        </p:nvSpPr>
        <p:spPr>
          <a:xfrm>
            <a:off x="5602514" y="3026229"/>
            <a:ext cx="1444172" cy="319314"/>
          </a:xfrm>
          <a:prstGeom prst="rightArrow">
            <a:avLst>
              <a:gd name="adj1" fmla="val 34164"/>
              <a:gd name="adj2" fmla="val 6319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12" name="文本框 11">
            <a:extLst>
              <a:ext uri="{FF2B5EF4-FFF2-40B4-BE49-F238E27FC236}">
                <a16:creationId xmlns:a16="http://schemas.microsoft.com/office/drawing/2014/main" id="{E61B18E6-C4A5-62F2-0B57-BEEFB0B1E071}"/>
              </a:ext>
            </a:extLst>
          </p:cNvPr>
          <p:cNvSpPr txBox="1"/>
          <p:nvPr/>
        </p:nvSpPr>
        <p:spPr>
          <a:xfrm>
            <a:off x="7859127" y="1388635"/>
            <a:ext cx="14178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42C2D"/>
                </a:solidFill>
                <a:effectLst/>
                <a:uLnTx/>
                <a:uFillTx/>
                <a:latin typeface="Book Antiqua"/>
                <a:ea typeface="黑体"/>
                <a:cs typeface="+mn-cs"/>
              </a:rPr>
              <a:t>Data set</a:t>
            </a:r>
            <a:endParaRPr kumimoji="0" lang="zh-CN" altLang="en-US" sz="2400" b="1"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5" name="文本框 14">
            <a:extLst>
              <a:ext uri="{FF2B5EF4-FFF2-40B4-BE49-F238E27FC236}">
                <a16:creationId xmlns:a16="http://schemas.microsoft.com/office/drawing/2014/main" id="{CEB4C9F2-8121-8EFB-C8A3-CA127AC2E4D3}"/>
              </a:ext>
            </a:extLst>
          </p:cNvPr>
          <p:cNvSpPr txBox="1"/>
          <p:nvPr/>
        </p:nvSpPr>
        <p:spPr>
          <a:xfrm>
            <a:off x="7702327" y="1980743"/>
            <a:ext cx="1574643" cy="2951898"/>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21</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1</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27</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29</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1</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35</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50</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1</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56</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29</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3</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3</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25)</a:t>
            </a:r>
            <a:endPar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46</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4</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4</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30</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35E5D95A-F481-1A25-F671-DA70243E7707}"/>
              </a:ext>
            </a:extLst>
          </p:cNvPr>
          <p:cNvSpPr txBox="1"/>
          <p:nvPr/>
        </p:nvSpPr>
        <p:spPr>
          <a:xfrm>
            <a:off x="9847844" y="2722567"/>
            <a:ext cx="250024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Book Antiqua"/>
                <a:ea typeface="黑体"/>
                <a:cs typeface="+mn-cs"/>
              </a:rPr>
              <a:t>Train model to predict </a:t>
            </a: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Targets</a:t>
            </a:r>
            <a:endParaRPr kumimoji="0" lang="zh-CN" altLang="en-US" sz="2000" b="1"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13" name="文本框 12">
            <a:extLst>
              <a:ext uri="{FF2B5EF4-FFF2-40B4-BE49-F238E27FC236}">
                <a16:creationId xmlns:a16="http://schemas.microsoft.com/office/drawing/2014/main" id="{24B832A6-5B75-A7AA-AB8B-08B2A6D2B0C1}"/>
              </a:ext>
            </a:extLst>
          </p:cNvPr>
          <p:cNvSpPr txBox="1"/>
          <p:nvPr/>
        </p:nvSpPr>
        <p:spPr>
          <a:xfrm>
            <a:off x="4194997" y="3535913"/>
            <a:ext cx="615553" cy="451406"/>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E2B63"/>
                </a:solidFill>
                <a:effectLst/>
                <a:uLnTx/>
                <a:uFillTx/>
                <a:latin typeface="Book Antiqua"/>
                <a:ea typeface="黑体"/>
                <a:cs typeface="+mn-cs"/>
              </a:rPr>
              <a:t>…</a:t>
            </a:r>
            <a:endParaRPr kumimoji="0" lang="zh-CN" altLang="en-US" sz="2800" b="1" i="0" u="none" strike="noStrike" kern="1200" cap="none" spc="0" normalizeH="0" baseline="0" noProof="0" dirty="0">
              <a:ln>
                <a:noFill/>
              </a:ln>
              <a:solidFill>
                <a:srgbClr val="0E2B63"/>
              </a:solidFill>
              <a:effectLst/>
              <a:uLnTx/>
              <a:uFillTx/>
              <a:latin typeface="Book Antiqua"/>
              <a:ea typeface="黑体"/>
              <a:cs typeface="+mn-cs"/>
            </a:endParaRPr>
          </a:p>
        </p:txBody>
      </p:sp>
      <p:sp>
        <p:nvSpPr>
          <p:cNvPr id="14" name="矩形 13">
            <a:extLst>
              <a:ext uri="{FF2B5EF4-FFF2-40B4-BE49-F238E27FC236}">
                <a16:creationId xmlns:a16="http://schemas.microsoft.com/office/drawing/2014/main" id="{46A6335E-3278-228C-AA9E-75C14AB87574}"/>
              </a:ext>
            </a:extLst>
          </p:cNvPr>
          <p:cNvSpPr/>
          <p:nvPr/>
        </p:nvSpPr>
        <p:spPr>
          <a:xfrm>
            <a:off x="4055103" y="2922946"/>
            <a:ext cx="747761" cy="433088"/>
          </a:xfrm>
          <a:prstGeom prst="rect">
            <a:avLst/>
          </a:prstGeom>
          <a:solidFill>
            <a:schemeClr val="tx1">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6</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31EDA2CE-3027-0F8C-1C8B-C3A0951C5640}"/>
              </a:ext>
            </a:extLst>
          </p:cNvPr>
          <p:cNvSpPr/>
          <p:nvPr/>
        </p:nvSpPr>
        <p:spPr>
          <a:xfrm>
            <a:off x="4049249" y="4222858"/>
            <a:ext cx="747761" cy="433088"/>
          </a:xfrm>
          <a:prstGeom prst="rect">
            <a:avLst/>
          </a:prstGeom>
          <a:solidFill>
            <a:schemeClr val="tx1">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100</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EDFEA97D-F620-6E2D-1C79-13BBBDC96F12}"/>
              </a:ext>
            </a:extLst>
          </p:cNvPr>
          <p:cNvSpPr txBox="1"/>
          <p:nvPr/>
        </p:nvSpPr>
        <p:spPr>
          <a:xfrm>
            <a:off x="8233819" y="3535913"/>
            <a:ext cx="615553" cy="451406"/>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242C2D"/>
                </a:solidFill>
                <a:effectLst/>
                <a:uLnTx/>
                <a:uFillTx/>
                <a:latin typeface="Book Antiqua"/>
                <a:ea typeface="黑体"/>
                <a:cs typeface="+mn-cs"/>
              </a:rPr>
              <a:t>…</a:t>
            </a:r>
            <a:endParaRPr kumimoji="0" lang="zh-CN" altLang="en-US" sz="2800" b="1"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32" name="文本框 31">
            <a:extLst>
              <a:ext uri="{FF2B5EF4-FFF2-40B4-BE49-F238E27FC236}">
                <a16:creationId xmlns:a16="http://schemas.microsoft.com/office/drawing/2014/main" id="{83B161C8-8CE6-D0B9-3D33-E4345498AE11}"/>
              </a:ext>
            </a:extLst>
          </p:cNvPr>
          <p:cNvSpPr txBox="1"/>
          <p:nvPr/>
        </p:nvSpPr>
        <p:spPr>
          <a:xfrm>
            <a:off x="7923873" y="5200129"/>
            <a:ext cx="111921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Anchor</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cxnSp>
        <p:nvCxnSpPr>
          <p:cNvPr id="34" name="直接箭头连接符 33">
            <a:extLst>
              <a:ext uri="{FF2B5EF4-FFF2-40B4-BE49-F238E27FC236}">
                <a16:creationId xmlns:a16="http://schemas.microsoft.com/office/drawing/2014/main" id="{BCE51D40-7F3D-8699-C5B6-4CE76840C65F}"/>
              </a:ext>
            </a:extLst>
          </p:cNvPr>
          <p:cNvCxnSpPr>
            <a:cxnSpLocks/>
            <a:endCxn id="32" idx="0"/>
          </p:cNvCxnSpPr>
          <p:nvPr/>
        </p:nvCxnSpPr>
        <p:spPr>
          <a:xfrm>
            <a:off x="8358188" y="4878388"/>
            <a:ext cx="125294" cy="3217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36175A0-C3E7-D0AB-5941-B7BB088AFCB9}"/>
              </a:ext>
            </a:extLst>
          </p:cNvPr>
          <p:cNvCxnSpPr>
            <a:cxnSpLocks/>
            <a:endCxn id="32" idx="0"/>
          </p:cNvCxnSpPr>
          <p:nvPr/>
        </p:nvCxnSpPr>
        <p:spPr>
          <a:xfrm flipH="1">
            <a:off x="8483482" y="4878388"/>
            <a:ext cx="169981" cy="3217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E84A1AB-53AE-2317-3823-82DB235997EA}"/>
              </a:ext>
            </a:extLst>
          </p:cNvPr>
          <p:cNvSpPr txBox="1"/>
          <p:nvPr/>
        </p:nvSpPr>
        <p:spPr>
          <a:xfrm>
            <a:off x="7267731" y="5190604"/>
            <a:ext cx="65614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Key</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cxnSp>
        <p:nvCxnSpPr>
          <p:cNvPr id="45" name="直接箭头连接符 44">
            <a:extLst>
              <a:ext uri="{FF2B5EF4-FFF2-40B4-BE49-F238E27FC236}">
                <a16:creationId xmlns:a16="http://schemas.microsoft.com/office/drawing/2014/main" id="{8E4512CF-1CC6-6DA5-7913-A32C2C1D7CCD}"/>
              </a:ext>
            </a:extLst>
          </p:cNvPr>
          <p:cNvCxnSpPr>
            <a:cxnSpLocks/>
            <a:endCxn id="44" idx="0"/>
          </p:cNvCxnSpPr>
          <p:nvPr/>
        </p:nvCxnSpPr>
        <p:spPr>
          <a:xfrm flipH="1">
            <a:off x="7595802" y="4878388"/>
            <a:ext cx="430909" cy="3122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F939A74A-AFB5-BBF1-8199-848FCE0328F8}"/>
              </a:ext>
            </a:extLst>
          </p:cNvPr>
          <p:cNvSpPr txBox="1"/>
          <p:nvPr/>
        </p:nvSpPr>
        <p:spPr>
          <a:xfrm>
            <a:off x="8922866" y="5200129"/>
            <a:ext cx="10007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Target</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cxnSp>
        <p:nvCxnSpPr>
          <p:cNvPr id="54" name="直接箭头连接符 53">
            <a:extLst>
              <a:ext uri="{FF2B5EF4-FFF2-40B4-BE49-F238E27FC236}">
                <a16:creationId xmlns:a16="http://schemas.microsoft.com/office/drawing/2014/main" id="{2AF0B7EE-1B9E-71AD-E8B3-503CF201DD09}"/>
              </a:ext>
            </a:extLst>
          </p:cNvPr>
          <p:cNvCxnSpPr>
            <a:cxnSpLocks/>
            <a:endCxn id="53" idx="0"/>
          </p:cNvCxnSpPr>
          <p:nvPr/>
        </p:nvCxnSpPr>
        <p:spPr>
          <a:xfrm>
            <a:off x="8985250" y="4878388"/>
            <a:ext cx="438010" cy="3217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FB678583-D990-3A8B-0E63-56904DF74C7F}"/>
              </a:ext>
            </a:extLst>
          </p:cNvPr>
          <p:cNvSpPr/>
          <p:nvPr/>
        </p:nvSpPr>
        <p:spPr>
          <a:xfrm>
            <a:off x="653610" y="2272990"/>
            <a:ext cx="747761" cy="433088"/>
          </a:xfrm>
          <a:prstGeom prst="rect">
            <a:avLst/>
          </a:prstGeom>
          <a:solidFill>
            <a:srgbClr val="FFE7CD"/>
          </a:solidFill>
          <a:ln w="38100">
            <a:solidFill>
              <a:srgbClr val="D79A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solidFill>
                    <a:srgbClr val="D79A00"/>
                  </a:solidFill>
                </a:ln>
                <a:solidFill>
                  <a:srgbClr val="242C2D"/>
                </a:solidFill>
                <a:effectLst/>
                <a:uLnTx/>
                <a:uFillTx/>
                <a:latin typeface="微软雅黑" panose="020B0503020204020204" pitchFamily="34" charset="-122"/>
                <a:ea typeface="微软雅黑" panose="020B0503020204020204" pitchFamily="34" charset="-122"/>
                <a:cs typeface="+mn-cs"/>
              </a:rPr>
              <a:t>1</a:t>
            </a:r>
            <a:endParaRPr kumimoji="0" lang="zh-CN" altLang="en-US" sz="2000" b="1" i="0" u="none" strike="noStrike" kern="1200" cap="none" spc="0" normalizeH="0" baseline="0" noProof="0" dirty="0">
              <a:ln>
                <a:solidFill>
                  <a:srgbClr val="D79A00"/>
                </a:solid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0" name="矩形 59">
            <a:extLst>
              <a:ext uri="{FF2B5EF4-FFF2-40B4-BE49-F238E27FC236}">
                <a16:creationId xmlns:a16="http://schemas.microsoft.com/office/drawing/2014/main" id="{90869549-5545-4F35-F926-A8D9F61CCEBF}"/>
              </a:ext>
            </a:extLst>
          </p:cNvPr>
          <p:cNvSpPr/>
          <p:nvPr/>
        </p:nvSpPr>
        <p:spPr>
          <a:xfrm>
            <a:off x="653609" y="2922946"/>
            <a:ext cx="747761" cy="433088"/>
          </a:xfrm>
          <a:prstGeom prst="rect">
            <a:avLst/>
          </a:prstGeom>
          <a:solidFill>
            <a:srgbClr val="FFE7CD"/>
          </a:solidFill>
          <a:ln w="38100">
            <a:solidFill>
              <a:srgbClr val="D79A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2</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1" name="矩形 60">
            <a:extLst>
              <a:ext uri="{FF2B5EF4-FFF2-40B4-BE49-F238E27FC236}">
                <a16:creationId xmlns:a16="http://schemas.microsoft.com/office/drawing/2014/main" id="{0BC45ED1-7283-5CB8-68A1-C165418C9BE3}"/>
              </a:ext>
            </a:extLst>
          </p:cNvPr>
          <p:cNvSpPr/>
          <p:nvPr/>
        </p:nvSpPr>
        <p:spPr>
          <a:xfrm>
            <a:off x="651971" y="4222858"/>
            <a:ext cx="747761" cy="433088"/>
          </a:xfrm>
          <a:prstGeom prst="rect">
            <a:avLst/>
          </a:prstGeom>
          <a:solidFill>
            <a:srgbClr val="FFE7CD"/>
          </a:solidFill>
          <a:ln w="38100">
            <a:solidFill>
              <a:srgbClr val="D79A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4</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2" name="矩形 61">
            <a:extLst>
              <a:ext uri="{FF2B5EF4-FFF2-40B4-BE49-F238E27FC236}">
                <a16:creationId xmlns:a16="http://schemas.microsoft.com/office/drawing/2014/main" id="{F3E72FDA-F09E-74B8-341E-BC28148F3107}"/>
              </a:ext>
            </a:extLst>
          </p:cNvPr>
          <p:cNvSpPr/>
          <p:nvPr/>
        </p:nvSpPr>
        <p:spPr>
          <a:xfrm>
            <a:off x="651971" y="3572902"/>
            <a:ext cx="747761" cy="433088"/>
          </a:xfrm>
          <a:prstGeom prst="rect">
            <a:avLst/>
          </a:prstGeom>
          <a:solidFill>
            <a:srgbClr val="FFE7CD"/>
          </a:solidFill>
          <a:ln w="38100">
            <a:solidFill>
              <a:srgbClr val="D79A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3</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3" name="文本框 62">
            <a:extLst>
              <a:ext uri="{FF2B5EF4-FFF2-40B4-BE49-F238E27FC236}">
                <a16:creationId xmlns:a16="http://schemas.microsoft.com/office/drawing/2014/main" id="{C68F9D6E-F768-19BE-5EDB-1199242A3F3F}"/>
              </a:ext>
            </a:extLst>
          </p:cNvPr>
          <p:cNvSpPr txBox="1"/>
          <p:nvPr/>
        </p:nvSpPr>
        <p:spPr>
          <a:xfrm>
            <a:off x="1502982" y="2289479"/>
            <a:ext cx="25840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a:extLst>
              <a:ext uri="{FF2B5EF4-FFF2-40B4-BE49-F238E27FC236}">
                <a16:creationId xmlns:a16="http://schemas.microsoft.com/office/drawing/2014/main" id="{944A5C99-F604-A17D-7EED-825AC880399D}"/>
              </a:ext>
            </a:extLst>
          </p:cNvPr>
          <p:cNvSpPr txBox="1"/>
          <p:nvPr/>
        </p:nvSpPr>
        <p:spPr>
          <a:xfrm>
            <a:off x="1502982" y="2947759"/>
            <a:ext cx="25840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5" name="文本框 64">
            <a:extLst>
              <a:ext uri="{FF2B5EF4-FFF2-40B4-BE49-F238E27FC236}">
                <a16:creationId xmlns:a16="http://schemas.microsoft.com/office/drawing/2014/main" id="{68E9B6CE-DD32-F01C-1A65-747992B00AAA}"/>
              </a:ext>
            </a:extLst>
          </p:cNvPr>
          <p:cNvSpPr txBox="1"/>
          <p:nvPr/>
        </p:nvSpPr>
        <p:spPr>
          <a:xfrm>
            <a:off x="1497616" y="3572902"/>
            <a:ext cx="25840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6" name="文本框 65">
            <a:extLst>
              <a:ext uri="{FF2B5EF4-FFF2-40B4-BE49-F238E27FC236}">
                <a16:creationId xmlns:a16="http://schemas.microsoft.com/office/drawing/2014/main" id="{DE47AFD1-CD4B-AB94-8230-F2F9D14C8347}"/>
              </a:ext>
            </a:extLst>
          </p:cNvPr>
          <p:cNvSpPr txBox="1"/>
          <p:nvPr/>
        </p:nvSpPr>
        <p:spPr>
          <a:xfrm>
            <a:off x="1497616" y="4239347"/>
            <a:ext cx="25840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71" name="矩形 70">
            <a:extLst>
              <a:ext uri="{FF2B5EF4-FFF2-40B4-BE49-F238E27FC236}">
                <a16:creationId xmlns:a16="http://schemas.microsoft.com/office/drawing/2014/main" id="{A4B1D47C-47F0-3DC5-D28D-CFF40FC96C27}"/>
              </a:ext>
            </a:extLst>
          </p:cNvPr>
          <p:cNvSpPr/>
          <p:nvPr/>
        </p:nvSpPr>
        <p:spPr>
          <a:xfrm>
            <a:off x="1870639" y="2289479"/>
            <a:ext cx="747761" cy="433088"/>
          </a:xfrm>
          <a:prstGeom prst="rect">
            <a:avLst/>
          </a:prstGeom>
          <a:solidFill>
            <a:srgbClr val="DBE9FC"/>
          </a:solidFill>
          <a:ln w="38100">
            <a:solidFill>
              <a:srgbClr val="96AFD2"/>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+5</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72" name="矩形 71">
            <a:extLst>
              <a:ext uri="{FF2B5EF4-FFF2-40B4-BE49-F238E27FC236}">
                <a16:creationId xmlns:a16="http://schemas.microsoft.com/office/drawing/2014/main" id="{D40D08BD-E280-B2A6-A29A-14FD3E09BC95}"/>
              </a:ext>
            </a:extLst>
          </p:cNvPr>
          <p:cNvSpPr/>
          <p:nvPr/>
        </p:nvSpPr>
        <p:spPr>
          <a:xfrm>
            <a:off x="1870638" y="2939435"/>
            <a:ext cx="747761" cy="433088"/>
          </a:xfrm>
          <a:prstGeom prst="rect">
            <a:avLst/>
          </a:prstGeom>
          <a:solidFill>
            <a:srgbClr val="DBE9FC"/>
          </a:solidFill>
          <a:ln w="38100">
            <a:solidFill>
              <a:srgbClr val="96AFD2"/>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+1</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73" name="矩形 72">
            <a:extLst>
              <a:ext uri="{FF2B5EF4-FFF2-40B4-BE49-F238E27FC236}">
                <a16:creationId xmlns:a16="http://schemas.microsoft.com/office/drawing/2014/main" id="{2AD75ACC-9F41-8FBC-5744-84BD698523A2}"/>
              </a:ext>
            </a:extLst>
          </p:cNvPr>
          <p:cNvSpPr/>
          <p:nvPr/>
        </p:nvSpPr>
        <p:spPr>
          <a:xfrm>
            <a:off x="1869000" y="4239347"/>
            <a:ext cx="747761" cy="433088"/>
          </a:xfrm>
          <a:prstGeom prst="rect">
            <a:avLst/>
          </a:prstGeom>
          <a:solidFill>
            <a:srgbClr val="DBE9FC"/>
          </a:solidFill>
          <a:ln w="38100">
            <a:solidFill>
              <a:srgbClr val="96AFD2"/>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-8</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74" name="矩形 73">
            <a:extLst>
              <a:ext uri="{FF2B5EF4-FFF2-40B4-BE49-F238E27FC236}">
                <a16:creationId xmlns:a16="http://schemas.microsoft.com/office/drawing/2014/main" id="{C0057C7F-55BE-0558-F164-3D83414949AA}"/>
              </a:ext>
            </a:extLst>
          </p:cNvPr>
          <p:cNvSpPr/>
          <p:nvPr/>
        </p:nvSpPr>
        <p:spPr>
          <a:xfrm>
            <a:off x="1869000" y="3589391"/>
            <a:ext cx="747761" cy="433088"/>
          </a:xfrm>
          <a:prstGeom prst="rect">
            <a:avLst/>
          </a:prstGeom>
          <a:solidFill>
            <a:srgbClr val="DBE9FC"/>
          </a:solidFill>
          <a:ln w="38100">
            <a:solidFill>
              <a:srgbClr val="96AFD2"/>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-2</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4904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F1697-9FBD-46F2-8248-26730BF25AB5}"/>
            </a:ext>
          </a:extLst>
        </p:cNvPr>
        <p:cNvGrpSpPr/>
        <p:nvPr/>
      </p:nvGrpSpPr>
      <p:grpSpPr>
        <a:xfrm>
          <a:off x="0" y="0"/>
          <a:ext cx="0" cy="0"/>
          <a:chOff x="0" y="0"/>
          <a:chExt cx="0" cy="0"/>
        </a:xfrm>
      </p:grpSpPr>
      <p:sp>
        <p:nvSpPr>
          <p:cNvPr id="92" name="矩形: 圆角 91">
            <a:extLst>
              <a:ext uri="{FF2B5EF4-FFF2-40B4-BE49-F238E27FC236}">
                <a16:creationId xmlns:a16="http://schemas.microsoft.com/office/drawing/2014/main" id="{0CA13797-C68B-399E-025A-398D88439BA5}"/>
              </a:ext>
            </a:extLst>
          </p:cNvPr>
          <p:cNvSpPr/>
          <p:nvPr/>
        </p:nvSpPr>
        <p:spPr>
          <a:xfrm>
            <a:off x="4256029" y="4661262"/>
            <a:ext cx="4363336" cy="704885"/>
          </a:xfrm>
          <a:prstGeom prst="roundRect">
            <a:avLst/>
          </a:prstGeom>
          <a:solidFill>
            <a:srgbClr val="FFFFFF"/>
          </a:solidFill>
          <a:ln w="38100">
            <a:solidFill>
              <a:schemeClr val="tx2"/>
            </a:solidFill>
            <a:prstDash val="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2" name="标题 1">
            <a:extLst>
              <a:ext uri="{FF2B5EF4-FFF2-40B4-BE49-F238E27FC236}">
                <a16:creationId xmlns:a16="http://schemas.microsoft.com/office/drawing/2014/main" id="{64827C38-E993-9756-B7E2-1B82EF9F11B3}"/>
              </a:ext>
            </a:extLst>
          </p:cNvPr>
          <p:cNvSpPr>
            <a:spLocks noGrp="1"/>
          </p:cNvSpPr>
          <p:nvPr>
            <p:ph type="title"/>
          </p:nvPr>
        </p:nvSpPr>
        <p:spPr/>
        <p:txBody>
          <a:bodyPr/>
          <a:lstStyle/>
          <a:p>
            <a:r>
              <a:rPr lang="en-US" altLang="zh-CN" dirty="0"/>
              <a:t>NN to learn Anchor function</a:t>
            </a:r>
            <a:endParaRPr lang="zh-CN" altLang="en-US" dirty="0"/>
          </a:p>
        </p:txBody>
      </p:sp>
      <p:sp>
        <p:nvSpPr>
          <p:cNvPr id="6" name="文本框 5">
            <a:extLst>
              <a:ext uri="{FF2B5EF4-FFF2-40B4-BE49-F238E27FC236}">
                <a16:creationId xmlns:a16="http://schemas.microsoft.com/office/drawing/2014/main" id="{3FDB954B-A5A1-B5BB-18D3-03428F16AD68}"/>
              </a:ext>
            </a:extLst>
          </p:cNvPr>
          <p:cNvSpPr txBox="1"/>
          <p:nvPr/>
        </p:nvSpPr>
        <p:spPr>
          <a:xfrm>
            <a:off x="5885703" y="5354445"/>
            <a:ext cx="266123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42C2D"/>
                </a:solidFill>
                <a:effectLst/>
                <a:uLnTx/>
                <a:uFillTx/>
                <a:latin typeface="Book Antiqua"/>
                <a:ea typeface="黑体"/>
                <a:cs typeface="+mn-cs"/>
              </a:rPr>
              <a:t>Designated Token as </a:t>
            </a:r>
            <a:r>
              <a:rPr kumimoji="0" lang="en-US" altLang="zh-CN" sz="2400" b="1" i="0" u="none" strike="noStrike" kern="1200" cap="none" spc="0" normalizeH="0" baseline="0" noProof="0" dirty="0">
                <a:ln>
                  <a:noFill/>
                </a:ln>
                <a:solidFill>
                  <a:srgbClr val="B61616"/>
                </a:solidFill>
                <a:effectLst/>
                <a:uLnTx/>
                <a:uFillTx/>
                <a:latin typeface="Book Antiqua"/>
                <a:ea typeface="黑体"/>
                <a:cs typeface="+mn-cs"/>
              </a:rPr>
              <a:t>Anchor</a:t>
            </a:r>
            <a:endParaRPr kumimoji="0" lang="zh-CN" altLang="en-US" sz="2400" b="1"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31" name="椭圆 30">
            <a:extLst>
              <a:ext uri="{FF2B5EF4-FFF2-40B4-BE49-F238E27FC236}">
                <a16:creationId xmlns:a16="http://schemas.microsoft.com/office/drawing/2014/main" id="{CE1D7134-3485-9AFF-62C7-C3F6FA0EDF72}"/>
              </a:ext>
            </a:extLst>
          </p:cNvPr>
          <p:cNvSpPr/>
          <p:nvPr/>
        </p:nvSpPr>
        <p:spPr>
          <a:xfrm>
            <a:off x="4668918" y="4024474"/>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2" name="椭圆 31">
            <a:extLst>
              <a:ext uri="{FF2B5EF4-FFF2-40B4-BE49-F238E27FC236}">
                <a16:creationId xmlns:a16="http://schemas.microsoft.com/office/drawing/2014/main" id="{DB361289-8F81-C7C1-FF1A-38E6053887E4}"/>
              </a:ext>
            </a:extLst>
          </p:cNvPr>
          <p:cNvSpPr/>
          <p:nvPr/>
        </p:nvSpPr>
        <p:spPr>
          <a:xfrm>
            <a:off x="6213946" y="4024474"/>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3" name="椭圆 32">
            <a:extLst>
              <a:ext uri="{FF2B5EF4-FFF2-40B4-BE49-F238E27FC236}">
                <a16:creationId xmlns:a16="http://schemas.microsoft.com/office/drawing/2014/main" id="{3005F2B1-EA37-D394-5478-49FE81665097}"/>
              </a:ext>
            </a:extLst>
          </p:cNvPr>
          <p:cNvSpPr/>
          <p:nvPr/>
        </p:nvSpPr>
        <p:spPr>
          <a:xfrm>
            <a:off x="7758974" y="4024474"/>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4" name="椭圆 33">
            <a:extLst>
              <a:ext uri="{FF2B5EF4-FFF2-40B4-BE49-F238E27FC236}">
                <a16:creationId xmlns:a16="http://schemas.microsoft.com/office/drawing/2014/main" id="{9EABB956-D1DF-A6E9-EF93-88BD936B58A9}"/>
              </a:ext>
            </a:extLst>
          </p:cNvPr>
          <p:cNvSpPr/>
          <p:nvPr/>
        </p:nvSpPr>
        <p:spPr>
          <a:xfrm>
            <a:off x="4668917" y="3339971"/>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5" name="椭圆 34">
            <a:extLst>
              <a:ext uri="{FF2B5EF4-FFF2-40B4-BE49-F238E27FC236}">
                <a16:creationId xmlns:a16="http://schemas.microsoft.com/office/drawing/2014/main" id="{4946FD6D-E8DF-5AFE-4ADE-8C626DD94CD7}"/>
              </a:ext>
            </a:extLst>
          </p:cNvPr>
          <p:cNvSpPr/>
          <p:nvPr/>
        </p:nvSpPr>
        <p:spPr>
          <a:xfrm>
            <a:off x="6213945" y="3339971"/>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6" name="椭圆 35">
            <a:extLst>
              <a:ext uri="{FF2B5EF4-FFF2-40B4-BE49-F238E27FC236}">
                <a16:creationId xmlns:a16="http://schemas.microsoft.com/office/drawing/2014/main" id="{420A316C-A9B5-BBBA-060A-36FE82A92878}"/>
              </a:ext>
            </a:extLst>
          </p:cNvPr>
          <p:cNvSpPr/>
          <p:nvPr/>
        </p:nvSpPr>
        <p:spPr>
          <a:xfrm>
            <a:off x="7758973" y="3339971"/>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38" name="直接箭头连接符 37">
            <a:extLst>
              <a:ext uri="{FF2B5EF4-FFF2-40B4-BE49-F238E27FC236}">
                <a16:creationId xmlns:a16="http://schemas.microsoft.com/office/drawing/2014/main" id="{3DF6F5E4-5118-0A3F-0A70-254412414A14}"/>
              </a:ext>
            </a:extLst>
          </p:cNvPr>
          <p:cNvCxnSpPr>
            <a:cxnSpLocks/>
            <a:stCxn id="31" idx="0"/>
            <a:endCxn id="34" idx="4"/>
          </p:cNvCxnSpPr>
          <p:nvPr/>
        </p:nvCxnSpPr>
        <p:spPr>
          <a:xfrm flipH="1" flipV="1">
            <a:off x="4898782" y="3799701"/>
            <a:ext cx="1" cy="224773"/>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接箭头连接符 39">
            <a:extLst>
              <a:ext uri="{FF2B5EF4-FFF2-40B4-BE49-F238E27FC236}">
                <a16:creationId xmlns:a16="http://schemas.microsoft.com/office/drawing/2014/main" id="{1519FFEC-C9B4-CD0D-1027-262F035C03DD}"/>
              </a:ext>
            </a:extLst>
          </p:cNvPr>
          <p:cNvCxnSpPr>
            <a:cxnSpLocks/>
            <a:stCxn id="31" idx="0"/>
            <a:endCxn id="35" idx="4"/>
          </p:cNvCxnSpPr>
          <p:nvPr/>
        </p:nvCxnSpPr>
        <p:spPr>
          <a:xfrm flipV="1">
            <a:off x="4898783" y="3799701"/>
            <a:ext cx="1545027" cy="224773"/>
          </a:xfrm>
          <a:prstGeom prst="straightConnector1">
            <a:avLst/>
          </a:prstGeom>
          <a:ln w="28575" cap="flat">
            <a:solidFill>
              <a:schemeClr val="bg2">
                <a:lumMod val="75000"/>
              </a:schemeClr>
            </a:solidFill>
            <a:headEnd w="lg" len="lg"/>
            <a:tailEnd type="triangle" w="med" len="med"/>
          </a:ln>
        </p:spPr>
        <p:style>
          <a:lnRef idx="1">
            <a:schemeClr val="accent2"/>
          </a:lnRef>
          <a:fillRef idx="0">
            <a:schemeClr val="accent2"/>
          </a:fillRef>
          <a:effectRef idx="0">
            <a:schemeClr val="accent2"/>
          </a:effectRef>
          <a:fontRef idx="minor">
            <a:schemeClr val="tx1"/>
          </a:fontRef>
        </p:style>
      </p:cxnSp>
      <p:cxnSp>
        <p:nvCxnSpPr>
          <p:cNvPr id="43" name="直接箭头连接符 42">
            <a:extLst>
              <a:ext uri="{FF2B5EF4-FFF2-40B4-BE49-F238E27FC236}">
                <a16:creationId xmlns:a16="http://schemas.microsoft.com/office/drawing/2014/main" id="{66C4DBF4-DC7B-89FD-F0D9-F0FC838DB92A}"/>
              </a:ext>
            </a:extLst>
          </p:cNvPr>
          <p:cNvCxnSpPr>
            <a:cxnSpLocks/>
            <a:stCxn id="31" idx="0"/>
            <a:endCxn id="36" idx="4"/>
          </p:cNvCxnSpPr>
          <p:nvPr/>
        </p:nvCxnSpPr>
        <p:spPr>
          <a:xfrm flipV="1">
            <a:off x="4898783" y="3799701"/>
            <a:ext cx="3090055" cy="224773"/>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6" name="直接箭头连接符 45">
            <a:extLst>
              <a:ext uri="{FF2B5EF4-FFF2-40B4-BE49-F238E27FC236}">
                <a16:creationId xmlns:a16="http://schemas.microsoft.com/office/drawing/2014/main" id="{34A00514-D149-A232-EBCC-3B0656B92549}"/>
              </a:ext>
            </a:extLst>
          </p:cNvPr>
          <p:cNvCxnSpPr>
            <a:cxnSpLocks/>
            <a:stCxn id="32" idx="0"/>
            <a:endCxn id="35" idx="4"/>
          </p:cNvCxnSpPr>
          <p:nvPr/>
        </p:nvCxnSpPr>
        <p:spPr>
          <a:xfrm flipH="1" flipV="1">
            <a:off x="6443810" y="3799701"/>
            <a:ext cx="1" cy="224773"/>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9" name="直接箭头连接符 48">
            <a:extLst>
              <a:ext uri="{FF2B5EF4-FFF2-40B4-BE49-F238E27FC236}">
                <a16:creationId xmlns:a16="http://schemas.microsoft.com/office/drawing/2014/main" id="{D79DF237-C236-D233-4058-3BCEC2D1AE81}"/>
              </a:ext>
            </a:extLst>
          </p:cNvPr>
          <p:cNvCxnSpPr>
            <a:cxnSpLocks/>
            <a:stCxn id="32" idx="0"/>
            <a:endCxn id="36" idx="4"/>
          </p:cNvCxnSpPr>
          <p:nvPr/>
        </p:nvCxnSpPr>
        <p:spPr>
          <a:xfrm flipV="1">
            <a:off x="6443811" y="3799701"/>
            <a:ext cx="1545027" cy="224773"/>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2" name="直接箭头连接符 51">
            <a:extLst>
              <a:ext uri="{FF2B5EF4-FFF2-40B4-BE49-F238E27FC236}">
                <a16:creationId xmlns:a16="http://schemas.microsoft.com/office/drawing/2014/main" id="{36878196-769D-0C1B-456F-3F7B941B62EA}"/>
              </a:ext>
            </a:extLst>
          </p:cNvPr>
          <p:cNvCxnSpPr>
            <a:cxnSpLocks/>
            <a:stCxn id="33" idx="0"/>
            <a:endCxn id="36" idx="4"/>
          </p:cNvCxnSpPr>
          <p:nvPr/>
        </p:nvCxnSpPr>
        <p:spPr>
          <a:xfrm flipH="1" flipV="1">
            <a:off x="7988838" y="3799701"/>
            <a:ext cx="1" cy="224773"/>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5" name="直接箭头连接符 54">
            <a:extLst>
              <a:ext uri="{FF2B5EF4-FFF2-40B4-BE49-F238E27FC236}">
                <a16:creationId xmlns:a16="http://schemas.microsoft.com/office/drawing/2014/main" id="{1C977B68-5142-CD52-0669-952851BEC8E1}"/>
              </a:ext>
            </a:extLst>
          </p:cNvPr>
          <p:cNvCxnSpPr>
            <a:cxnSpLocks/>
            <a:stCxn id="29" idx="0"/>
            <a:endCxn id="32" idx="4"/>
          </p:cNvCxnSpPr>
          <p:nvPr/>
        </p:nvCxnSpPr>
        <p:spPr>
          <a:xfrm flipV="1">
            <a:off x="6440241" y="4484204"/>
            <a:ext cx="3570" cy="321834"/>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8" name="直接箭头连接符 57">
            <a:extLst>
              <a:ext uri="{FF2B5EF4-FFF2-40B4-BE49-F238E27FC236}">
                <a16:creationId xmlns:a16="http://schemas.microsoft.com/office/drawing/2014/main" id="{B570C17E-C11B-D38D-2D6A-CE92825423A6}"/>
              </a:ext>
            </a:extLst>
          </p:cNvPr>
          <p:cNvCxnSpPr>
            <a:cxnSpLocks/>
            <a:stCxn id="30" idx="0"/>
          </p:cNvCxnSpPr>
          <p:nvPr/>
        </p:nvCxnSpPr>
        <p:spPr>
          <a:xfrm flipH="1" flipV="1">
            <a:off x="7985056" y="4493082"/>
            <a:ext cx="1" cy="312956"/>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61" name="直接箭头连接符 60">
            <a:extLst>
              <a:ext uri="{FF2B5EF4-FFF2-40B4-BE49-F238E27FC236}">
                <a16:creationId xmlns:a16="http://schemas.microsoft.com/office/drawing/2014/main" id="{7A4AAA64-9E01-1137-840D-3C36374D6660}"/>
              </a:ext>
            </a:extLst>
          </p:cNvPr>
          <p:cNvCxnSpPr>
            <a:cxnSpLocks/>
          </p:cNvCxnSpPr>
          <p:nvPr/>
        </p:nvCxnSpPr>
        <p:spPr>
          <a:xfrm flipV="1">
            <a:off x="4896576" y="4493082"/>
            <a:ext cx="0" cy="312956"/>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64" name="椭圆 63">
            <a:extLst>
              <a:ext uri="{FF2B5EF4-FFF2-40B4-BE49-F238E27FC236}">
                <a16:creationId xmlns:a16="http://schemas.microsoft.com/office/drawing/2014/main" id="{7BCA22D6-27EC-DD87-A419-9483A280C27B}"/>
              </a:ext>
            </a:extLst>
          </p:cNvPr>
          <p:cNvSpPr/>
          <p:nvPr/>
        </p:nvSpPr>
        <p:spPr>
          <a:xfrm>
            <a:off x="4668915" y="2409559"/>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65" name="椭圆 64">
            <a:extLst>
              <a:ext uri="{FF2B5EF4-FFF2-40B4-BE49-F238E27FC236}">
                <a16:creationId xmlns:a16="http://schemas.microsoft.com/office/drawing/2014/main" id="{605E3E41-B8B9-17B6-0D97-61F479B6F8D2}"/>
              </a:ext>
            </a:extLst>
          </p:cNvPr>
          <p:cNvSpPr/>
          <p:nvPr/>
        </p:nvSpPr>
        <p:spPr>
          <a:xfrm>
            <a:off x="6213943" y="2409559"/>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66" name="椭圆 65">
            <a:extLst>
              <a:ext uri="{FF2B5EF4-FFF2-40B4-BE49-F238E27FC236}">
                <a16:creationId xmlns:a16="http://schemas.microsoft.com/office/drawing/2014/main" id="{C94F4F16-51F1-0021-8BE1-C75E931EADC6}"/>
              </a:ext>
            </a:extLst>
          </p:cNvPr>
          <p:cNvSpPr/>
          <p:nvPr/>
        </p:nvSpPr>
        <p:spPr>
          <a:xfrm>
            <a:off x="7758971" y="2409559"/>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67" name="直接箭头连接符 66">
            <a:extLst>
              <a:ext uri="{FF2B5EF4-FFF2-40B4-BE49-F238E27FC236}">
                <a16:creationId xmlns:a16="http://schemas.microsoft.com/office/drawing/2014/main" id="{C140ABCC-D666-2415-1C10-5E4007B81C00}"/>
              </a:ext>
            </a:extLst>
          </p:cNvPr>
          <p:cNvCxnSpPr>
            <a:cxnSpLocks/>
            <a:stCxn id="34" idx="0"/>
            <a:endCxn id="64" idx="4"/>
          </p:cNvCxnSpPr>
          <p:nvPr/>
        </p:nvCxnSpPr>
        <p:spPr>
          <a:xfrm flipH="1" flipV="1">
            <a:off x="4898780" y="2869289"/>
            <a:ext cx="2" cy="470682"/>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68" name="直接箭头连接符 67">
            <a:extLst>
              <a:ext uri="{FF2B5EF4-FFF2-40B4-BE49-F238E27FC236}">
                <a16:creationId xmlns:a16="http://schemas.microsoft.com/office/drawing/2014/main" id="{78888967-07CB-200C-20EE-C28C86458E38}"/>
              </a:ext>
            </a:extLst>
          </p:cNvPr>
          <p:cNvCxnSpPr>
            <a:cxnSpLocks/>
            <a:stCxn id="34" idx="0"/>
            <a:endCxn id="65" idx="4"/>
          </p:cNvCxnSpPr>
          <p:nvPr/>
        </p:nvCxnSpPr>
        <p:spPr>
          <a:xfrm flipV="1">
            <a:off x="4898782" y="2869289"/>
            <a:ext cx="1545026" cy="470682"/>
          </a:xfrm>
          <a:prstGeom prst="straightConnector1">
            <a:avLst/>
          </a:prstGeom>
          <a:ln w="28575" cap="flat">
            <a:solidFill>
              <a:schemeClr val="bg2">
                <a:lumMod val="75000"/>
              </a:schemeClr>
            </a:solidFill>
            <a:headEnd w="lg" len="lg"/>
            <a:tailEnd type="triangle" w="med" len="med"/>
          </a:ln>
        </p:spPr>
        <p:style>
          <a:lnRef idx="1">
            <a:schemeClr val="accent2"/>
          </a:lnRef>
          <a:fillRef idx="0">
            <a:schemeClr val="accent2"/>
          </a:fillRef>
          <a:effectRef idx="0">
            <a:schemeClr val="accent2"/>
          </a:effectRef>
          <a:fontRef idx="minor">
            <a:schemeClr val="tx1"/>
          </a:fontRef>
        </p:style>
      </p:cxnSp>
      <p:cxnSp>
        <p:nvCxnSpPr>
          <p:cNvPr id="69" name="直接箭头连接符 68">
            <a:extLst>
              <a:ext uri="{FF2B5EF4-FFF2-40B4-BE49-F238E27FC236}">
                <a16:creationId xmlns:a16="http://schemas.microsoft.com/office/drawing/2014/main" id="{0164086A-E9D3-0A75-33CB-5CC758616F7A}"/>
              </a:ext>
            </a:extLst>
          </p:cNvPr>
          <p:cNvCxnSpPr>
            <a:cxnSpLocks/>
            <a:stCxn id="34" idx="0"/>
            <a:endCxn id="66" idx="4"/>
          </p:cNvCxnSpPr>
          <p:nvPr/>
        </p:nvCxnSpPr>
        <p:spPr>
          <a:xfrm flipV="1">
            <a:off x="4898782" y="2869289"/>
            <a:ext cx="3090054" cy="470682"/>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0" name="直接箭头连接符 69">
            <a:extLst>
              <a:ext uri="{FF2B5EF4-FFF2-40B4-BE49-F238E27FC236}">
                <a16:creationId xmlns:a16="http://schemas.microsoft.com/office/drawing/2014/main" id="{066CF7E5-6841-EA22-C2D9-217B5A816FF8}"/>
              </a:ext>
            </a:extLst>
          </p:cNvPr>
          <p:cNvCxnSpPr>
            <a:cxnSpLocks/>
            <a:stCxn id="35" idx="0"/>
            <a:endCxn id="65" idx="4"/>
          </p:cNvCxnSpPr>
          <p:nvPr/>
        </p:nvCxnSpPr>
        <p:spPr>
          <a:xfrm flipH="1" flipV="1">
            <a:off x="6443808" y="2869289"/>
            <a:ext cx="2" cy="470682"/>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1" name="直接箭头连接符 70">
            <a:extLst>
              <a:ext uri="{FF2B5EF4-FFF2-40B4-BE49-F238E27FC236}">
                <a16:creationId xmlns:a16="http://schemas.microsoft.com/office/drawing/2014/main" id="{D09DA8D0-7357-2EA6-DA3B-28FA26BB0934}"/>
              </a:ext>
            </a:extLst>
          </p:cNvPr>
          <p:cNvCxnSpPr>
            <a:cxnSpLocks/>
            <a:stCxn id="35" idx="0"/>
            <a:endCxn id="66" idx="4"/>
          </p:cNvCxnSpPr>
          <p:nvPr/>
        </p:nvCxnSpPr>
        <p:spPr>
          <a:xfrm flipV="1">
            <a:off x="6443810" y="2869289"/>
            <a:ext cx="1545026" cy="470682"/>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2" name="直接箭头连接符 71">
            <a:extLst>
              <a:ext uri="{FF2B5EF4-FFF2-40B4-BE49-F238E27FC236}">
                <a16:creationId xmlns:a16="http://schemas.microsoft.com/office/drawing/2014/main" id="{E69E3A67-4EAC-E5DD-0879-491F63D33A76}"/>
              </a:ext>
            </a:extLst>
          </p:cNvPr>
          <p:cNvCxnSpPr>
            <a:cxnSpLocks/>
            <a:stCxn id="36" idx="0"/>
            <a:endCxn id="66" idx="4"/>
          </p:cNvCxnSpPr>
          <p:nvPr/>
        </p:nvCxnSpPr>
        <p:spPr>
          <a:xfrm flipH="1" flipV="1">
            <a:off x="7988836" y="2869289"/>
            <a:ext cx="2" cy="470682"/>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85" name="矩形 84">
            <a:extLst>
              <a:ext uri="{FF2B5EF4-FFF2-40B4-BE49-F238E27FC236}">
                <a16:creationId xmlns:a16="http://schemas.microsoft.com/office/drawing/2014/main" id="{6E283F3C-2F19-B743-14B3-E567560A32C7}"/>
              </a:ext>
            </a:extLst>
          </p:cNvPr>
          <p:cNvSpPr/>
          <p:nvPr/>
        </p:nvSpPr>
        <p:spPr>
          <a:xfrm>
            <a:off x="4401574" y="3015739"/>
            <a:ext cx="3982508" cy="174001"/>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87" name="文本框 86">
            <a:extLst>
              <a:ext uri="{FF2B5EF4-FFF2-40B4-BE49-F238E27FC236}">
                <a16:creationId xmlns:a16="http://schemas.microsoft.com/office/drawing/2014/main" id="{E02733E7-7066-108E-154B-6043A282C237}"/>
              </a:ext>
            </a:extLst>
          </p:cNvPr>
          <p:cNvSpPr txBox="1"/>
          <p:nvPr/>
        </p:nvSpPr>
        <p:spPr>
          <a:xfrm>
            <a:off x="6037986" y="2748802"/>
            <a:ext cx="799422" cy="52322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242C2D"/>
                </a:solidFill>
                <a:effectLst/>
                <a:uLnTx/>
                <a:uFillTx/>
                <a:latin typeface="Book Antiqua"/>
                <a:ea typeface="黑体"/>
                <a:cs typeface="+mn-cs"/>
              </a:rPr>
              <a:t>. . .</a:t>
            </a:r>
            <a:endParaRPr kumimoji="0" lang="zh-CN" altLang="en-US" sz="2800" b="1" i="0" u="none" strike="noStrike" kern="1200" cap="none" spc="0" normalizeH="0" baseline="0" noProof="0" dirty="0">
              <a:ln>
                <a:noFill/>
              </a:ln>
              <a:solidFill>
                <a:srgbClr val="242C2D"/>
              </a:solidFill>
              <a:effectLst/>
              <a:uLnTx/>
              <a:uFillTx/>
              <a:latin typeface="Book Antiqua"/>
              <a:ea typeface="黑体"/>
              <a:cs typeface="+mn-cs"/>
            </a:endParaRPr>
          </a:p>
        </p:txBody>
      </p:sp>
      <p:cxnSp>
        <p:nvCxnSpPr>
          <p:cNvPr id="89" name="直接箭头连接符 88">
            <a:extLst>
              <a:ext uri="{FF2B5EF4-FFF2-40B4-BE49-F238E27FC236}">
                <a16:creationId xmlns:a16="http://schemas.microsoft.com/office/drawing/2014/main" id="{A503353A-0CCB-BD2F-71C4-15107C839C3C}"/>
              </a:ext>
            </a:extLst>
          </p:cNvPr>
          <p:cNvCxnSpPr>
            <a:cxnSpLocks/>
            <a:stCxn id="66" idx="0"/>
            <a:endCxn id="90" idx="2"/>
          </p:cNvCxnSpPr>
          <p:nvPr/>
        </p:nvCxnSpPr>
        <p:spPr>
          <a:xfrm flipV="1">
            <a:off x="7988836" y="2120975"/>
            <a:ext cx="5377" cy="288584"/>
          </a:xfrm>
          <a:prstGeom prst="straightConnector1">
            <a:avLst/>
          </a:prstGeom>
          <a:ln w="38100">
            <a:solidFill>
              <a:srgbClr val="0E2B63"/>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76DD3EF3-229B-D280-733D-F59467CD68EE}"/>
              </a:ext>
            </a:extLst>
          </p:cNvPr>
          <p:cNvSpPr txBox="1"/>
          <p:nvPr/>
        </p:nvSpPr>
        <p:spPr>
          <a:xfrm>
            <a:off x="7486702" y="1720865"/>
            <a:ext cx="10150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Output</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91" name="文本框 90">
            <a:extLst>
              <a:ext uri="{FF2B5EF4-FFF2-40B4-BE49-F238E27FC236}">
                <a16:creationId xmlns:a16="http://schemas.microsoft.com/office/drawing/2014/main" id="{F6200255-1622-5C4C-25A1-3E4C0AEA9E94}"/>
              </a:ext>
            </a:extLst>
          </p:cNvPr>
          <p:cNvSpPr txBox="1"/>
          <p:nvPr/>
        </p:nvSpPr>
        <p:spPr>
          <a:xfrm>
            <a:off x="6132164" y="1850812"/>
            <a:ext cx="6110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NN</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cxnSp>
        <p:nvCxnSpPr>
          <p:cNvPr id="94" name="连接符: 肘形 93">
            <a:extLst>
              <a:ext uri="{FF2B5EF4-FFF2-40B4-BE49-F238E27FC236}">
                <a16:creationId xmlns:a16="http://schemas.microsoft.com/office/drawing/2014/main" id="{F1F10B15-AFB3-DF23-8B8C-ED67B465D1D4}"/>
              </a:ext>
            </a:extLst>
          </p:cNvPr>
          <p:cNvCxnSpPr>
            <a:cxnSpLocks/>
            <a:stCxn id="92" idx="3"/>
            <a:endCxn id="96" idx="2"/>
          </p:cNvCxnSpPr>
          <p:nvPr/>
        </p:nvCxnSpPr>
        <p:spPr>
          <a:xfrm flipV="1">
            <a:off x="8619365" y="2120975"/>
            <a:ext cx="404949" cy="2892730"/>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29221197-6428-5DB8-1288-4A419E6E4C39}"/>
              </a:ext>
            </a:extLst>
          </p:cNvPr>
          <p:cNvSpPr txBox="1"/>
          <p:nvPr/>
        </p:nvSpPr>
        <p:spPr>
          <a:xfrm>
            <a:off x="8564091" y="1720865"/>
            <a:ext cx="92044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Target</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97" name="左大括号 96">
            <a:extLst>
              <a:ext uri="{FF2B5EF4-FFF2-40B4-BE49-F238E27FC236}">
                <a16:creationId xmlns:a16="http://schemas.microsoft.com/office/drawing/2014/main" id="{0FF887FB-0784-AD40-E6BD-657D71671F5F}"/>
              </a:ext>
            </a:extLst>
          </p:cNvPr>
          <p:cNvSpPr/>
          <p:nvPr/>
        </p:nvSpPr>
        <p:spPr>
          <a:xfrm rot="5400000">
            <a:off x="8384916" y="1095772"/>
            <a:ext cx="267594" cy="1059755"/>
          </a:xfrm>
          <a:prstGeom prst="leftBrace">
            <a:avLst>
              <a:gd name="adj1" fmla="val 39393"/>
              <a:gd name="adj2" fmla="val 5000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61616"/>
              </a:solidFill>
              <a:effectLst/>
              <a:uLnTx/>
              <a:uFillTx/>
              <a:latin typeface="Book Antiqua"/>
              <a:ea typeface="黑体"/>
              <a:cs typeface="+mn-cs"/>
            </a:endParaRPr>
          </a:p>
        </p:txBody>
      </p:sp>
      <p:sp>
        <p:nvSpPr>
          <p:cNvPr id="112" name="文本框 111">
            <a:extLst>
              <a:ext uri="{FF2B5EF4-FFF2-40B4-BE49-F238E27FC236}">
                <a16:creationId xmlns:a16="http://schemas.microsoft.com/office/drawing/2014/main" id="{2E2051A8-5F55-3440-2F37-B2D04DD9F22B}"/>
              </a:ext>
            </a:extLst>
          </p:cNvPr>
          <p:cNvSpPr txBox="1"/>
          <p:nvPr/>
        </p:nvSpPr>
        <p:spPr>
          <a:xfrm>
            <a:off x="7646519" y="1005008"/>
            <a:ext cx="180850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Calculate loss</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cxnSp>
        <p:nvCxnSpPr>
          <p:cNvPr id="114" name="直接箭头连接符 113">
            <a:extLst>
              <a:ext uri="{FF2B5EF4-FFF2-40B4-BE49-F238E27FC236}">
                <a16:creationId xmlns:a16="http://schemas.microsoft.com/office/drawing/2014/main" id="{46E8E2FF-F45E-E145-541C-23C4B96CD10C}"/>
              </a:ext>
            </a:extLst>
          </p:cNvPr>
          <p:cNvCxnSpPr>
            <a:cxnSpLocks/>
          </p:cNvCxnSpPr>
          <p:nvPr/>
        </p:nvCxnSpPr>
        <p:spPr>
          <a:xfrm>
            <a:off x="6673673" y="1405118"/>
            <a:ext cx="1085298" cy="3392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3129AADE-A759-0035-9A21-9757E994772F}"/>
              </a:ext>
            </a:extLst>
          </p:cNvPr>
          <p:cNvSpPr txBox="1"/>
          <p:nvPr/>
        </p:nvSpPr>
        <p:spPr>
          <a:xfrm>
            <a:off x="5443527" y="1001677"/>
            <a:ext cx="183095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B61616"/>
                </a:solidFill>
                <a:effectLst/>
                <a:uLnTx/>
                <a:uFillTx/>
                <a:latin typeface="Book Antiqua"/>
                <a:ea typeface="黑体"/>
                <a:cs typeface="+mn-cs"/>
              </a:rPr>
              <a:t>Loss only here</a:t>
            </a:r>
            <a:endParaRPr kumimoji="0" lang="zh-CN" altLang="en-US" sz="20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3" name="文本框 2">
            <a:extLst>
              <a:ext uri="{FF2B5EF4-FFF2-40B4-BE49-F238E27FC236}">
                <a16:creationId xmlns:a16="http://schemas.microsoft.com/office/drawing/2014/main" id="{17907AB5-1393-DE85-DA82-C55528CD226E}"/>
              </a:ext>
            </a:extLst>
          </p:cNvPr>
          <p:cNvSpPr txBox="1"/>
          <p:nvPr/>
        </p:nvSpPr>
        <p:spPr>
          <a:xfrm>
            <a:off x="1156369" y="1401787"/>
            <a:ext cx="14178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42C2D"/>
                </a:solidFill>
                <a:effectLst/>
                <a:uLnTx/>
                <a:uFillTx/>
                <a:latin typeface="Book Antiqua"/>
                <a:ea typeface="黑体"/>
                <a:cs typeface="+mn-cs"/>
              </a:rPr>
              <a:t>Data set</a:t>
            </a:r>
            <a:endParaRPr kumimoji="0" lang="zh-CN" altLang="en-US" sz="2400" b="1"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4" name="文本框 3">
            <a:extLst>
              <a:ext uri="{FF2B5EF4-FFF2-40B4-BE49-F238E27FC236}">
                <a16:creationId xmlns:a16="http://schemas.microsoft.com/office/drawing/2014/main" id="{3B1F8899-C4D3-DD58-2823-07AC9FA20B51}"/>
              </a:ext>
            </a:extLst>
          </p:cNvPr>
          <p:cNvSpPr txBox="1"/>
          <p:nvPr/>
        </p:nvSpPr>
        <p:spPr>
          <a:xfrm>
            <a:off x="999569" y="1993895"/>
            <a:ext cx="1574643" cy="2951898"/>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21</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1</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27</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29</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1</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35</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50</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1</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56</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29</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3</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3</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25)</a:t>
            </a:r>
            <a:endPar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46</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4</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4</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30</a:t>
            </a: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350FB9C2-DA81-ACCB-9E3D-36C78E3B0D44}"/>
              </a:ext>
            </a:extLst>
          </p:cNvPr>
          <p:cNvSpPr txBox="1"/>
          <p:nvPr/>
        </p:nvSpPr>
        <p:spPr>
          <a:xfrm>
            <a:off x="1531061" y="3549065"/>
            <a:ext cx="615553" cy="451406"/>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242C2D"/>
                </a:solidFill>
                <a:effectLst/>
                <a:uLnTx/>
                <a:uFillTx/>
                <a:latin typeface="Book Antiqua"/>
                <a:ea typeface="黑体"/>
                <a:cs typeface="+mn-cs"/>
              </a:rPr>
              <a:t>…</a:t>
            </a:r>
            <a:endParaRPr kumimoji="0" lang="zh-CN" altLang="en-US" sz="2800" b="1"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8" name="文本框 7">
            <a:extLst>
              <a:ext uri="{FF2B5EF4-FFF2-40B4-BE49-F238E27FC236}">
                <a16:creationId xmlns:a16="http://schemas.microsoft.com/office/drawing/2014/main" id="{A40B81FE-1667-50D3-820F-CDBEF3F55D09}"/>
              </a:ext>
            </a:extLst>
          </p:cNvPr>
          <p:cNvSpPr txBox="1"/>
          <p:nvPr/>
        </p:nvSpPr>
        <p:spPr>
          <a:xfrm>
            <a:off x="1221115" y="5213281"/>
            <a:ext cx="111921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Anchor</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cxnSp>
        <p:nvCxnSpPr>
          <p:cNvPr id="9" name="直接箭头连接符 8">
            <a:extLst>
              <a:ext uri="{FF2B5EF4-FFF2-40B4-BE49-F238E27FC236}">
                <a16:creationId xmlns:a16="http://schemas.microsoft.com/office/drawing/2014/main" id="{B6089F5B-EDA0-2658-E3D2-787366B75B9D}"/>
              </a:ext>
            </a:extLst>
          </p:cNvPr>
          <p:cNvCxnSpPr>
            <a:cxnSpLocks/>
            <a:endCxn id="8" idx="0"/>
          </p:cNvCxnSpPr>
          <p:nvPr/>
        </p:nvCxnSpPr>
        <p:spPr>
          <a:xfrm>
            <a:off x="1655430" y="4891540"/>
            <a:ext cx="125294" cy="3217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CCB7808-B36E-1557-2B4C-40F45A2DEBB7}"/>
              </a:ext>
            </a:extLst>
          </p:cNvPr>
          <p:cNvCxnSpPr>
            <a:cxnSpLocks/>
            <a:endCxn id="8" idx="0"/>
          </p:cNvCxnSpPr>
          <p:nvPr/>
        </p:nvCxnSpPr>
        <p:spPr>
          <a:xfrm flipH="1">
            <a:off x="1780724" y="4891540"/>
            <a:ext cx="169981" cy="3217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AD6EC18-27A0-6374-C9DE-0A042825B6F4}"/>
              </a:ext>
            </a:extLst>
          </p:cNvPr>
          <p:cNvSpPr txBox="1"/>
          <p:nvPr/>
        </p:nvSpPr>
        <p:spPr>
          <a:xfrm>
            <a:off x="564973" y="5203756"/>
            <a:ext cx="65614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Key</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cxnSp>
        <p:nvCxnSpPr>
          <p:cNvPr id="12" name="直接箭头连接符 11">
            <a:extLst>
              <a:ext uri="{FF2B5EF4-FFF2-40B4-BE49-F238E27FC236}">
                <a16:creationId xmlns:a16="http://schemas.microsoft.com/office/drawing/2014/main" id="{273039B9-C9AA-5517-C656-2AA46264DFA8}"/>
              </a:ext>
            </a:extLst>
          </p:cNvPr>
          <p:cNvCxnSpPr>
            <a:cxnSpLocks/>
            <a:endCxn id="11" idx="0"/>
          </p:cNvCxnSpPr>
          <p:nvPr/>
        </p:nvCxnSpPr>
        <p:spPr>
          <a:xfrm flipH="1">
            <a:off x="893044" y="4891540"/>
            <a:ext cx="430909" cy="3122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B275658-F281-662F-7C8A-4135835C514E}"/>
              </a:ext>
            </a:extLst>
          </p:cNvPr>
          <p:cNvSpPr txBox="1"/>
          <p:nvPr/>
        </p:nvSpPr>
        <p:spPr>
          <a:xfrm>
            <a:off x="2220108" y="5213281"/>
            <a:ext cx="10007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Target</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箭头连接符 13">
            <a:extLst>
              <a:ext uri="{FF2B5EF4-FFF2-40B4-BE49-F238E27FC236}">
                <a16:creationId xmlns:a16="http://schemas.microsoft.com/office/drawing/2014/main" id="{4A3D3B09-B6AE-FF2D-0890-CFDE955F8C8C}"/>
              </a:ext>
            </a:extLst>
          </p:cNvPr>
          <p:cNvCxnSpPr>
            <a:cxnSpLocks/>
            <a:endCxn id="13" idx="0"/>
          </p:cNvCxnSpPr>
          <p:nvPr/>
        </p:nvCxnSpPr>
        <p:spPr>
          <a:xfrm>
            <a:off x="2282492" y="4891540"/>
            <a:ext cx="438010" cy="3217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EC77601F-506F-B722-E916-4B2895606554}"/>
              </a:ext>
            </a:extLst>
          </p:cNvPr>
          <p:cNvSpPr txBox="1"/>
          <p:nvPr/>
        </p:nvSpPr>
        <p:spPr>
          <a:xfrm>
            <a:off x="3990144" y="5369834"/>
            <a:ext cx="190394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242C2D"/>
                </a:solidFill>
                <a:effectLst/>
                <a:uLnTx/>
                <a:uFillTx/>
                <a:latin typeface="Book Antiqua"/>
                <a:ea typeface="黑体"/>
                <a:cs typeface="+mn-cs"/>
              </a:rPr>
              <a:t>Other Token as </a:t>
            </a:r>
            <a:r>
              <a:rPr kumimoji="0" lang="en-US" altLang="zh-CN" sz="2400" b="1" i="0" u="none" strike="noStrike" kern="1200" cap="none" spc="0" normalizeH="0" baseline="0" noProof="0">
                <a:ln>
                  <a:noFill/>
                </a:ln>
                <a:solidFill>
                  <a:srgbClr val="B61616"/>
                </a:solidFill>
                <a:effectLst/>
                <a:uLnTx/>
                <a:uFillTx/>
                <a:latin typeface="Book Antiqua"/>
                <a:ea typeface="黑体"/>
                <a:cs typeface="+mn-cs"/>
              </a:rPr>
              <a:t>Key</a:t>
            </a:r>
            <a:endParaRPr kumimoji="0" lang="zh-CN" altLang="en-US" sz="2400" b="1"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6" name="矩形 15">
            <a:extLst>
              <a:ext uri="{FF2B5EF4-FFF2-40B4-BE49-F238E27FC236}">
                <a16:creationId xmlns:a16="http://schemas.microsoft.com/office/drawing/2014/main" id="{D91E1080-A715-BBF3-447A-5B65EEB63B4A}"/>
              </a:ext>
            </a:extLst>
          </p:cNvPr>
          <p:cNvSpPr/>
          <p:nvPr/>
        </p:nvSpPr>
        <p:spPr>
          <a:xfrm>
            <a:off x="4522695" y="4806038"/>
            <a:ext cx="747761" cy="433088"/>
          </a:xfrm>
          <a:prstGeom prst="rect">
            <a:avLst/>
          </a:prstGeom>
          <a:solidFill>
            <a:schemeClr val="tx1">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5</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29" name="矩形 28">
            <a:extLst>
              <a:ext uri="{FF2B5EF4-FFF2-40B4-BE49-F238E27FC236}">
                <a16:creationId xmlns:a16="http://schemas.microsoft.com/office/drawing/2014/main" id="{35C23457-5804-0C5B-C13D-4F9CB8F8BA84}"/>
              </a:ext>
            </a:extLst>
          </p:cNvPr>
          <p:cNvSpPr/>
          <p:nvPr/>
        </p:nvSpPr>
        <p:spPr>
          <a:xfrm>
            <a:off x="6066360" y="4806038"/>
            <a:ext cx="747761" cy="433088"/>
          </a:xfrm>
          <a:prstGeom prst="rect">
            <a:avLst/>
          </a:prstGeom>
          <a:solidFill>
            <a:srgbClr val="FFE7CD"/>
          </a:solidFill>
          <a:ln w="38100">
            <a:solidFill>
              <a:srgbClr val="D79A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solidFill>
                    <a:srgbClr val="D79A00"/>
                  </a:solidFill>
                </a:ln>
                <a:solidFill>
                  <a:srgbClr val="242C2D"/>
                </a:solidFill>
                <a:effectLst/>
                <a:uLnTx/>
                <a:uFillTx/>
                <a:latin typeface="微软雅黑" panose="020B0503020204020204" pitchFamily="34" charset="-122"/>
                <a:ea typeface="微软雅黑" panose="020B0503020204020204" pitchFamily="34" charset="-122"/>
                <a:cs typeface="+mn-cs"/>
              </a:rPr>
              <a:t>1</a:t>
            </a:r>
            <a:endParaRPr kumimoji="0" lang="zh-CN" altLang="en-US" sz="2000" b="1" i="0" u="none" strike="noStrike" kern="1200" cap="none" spc="0" normalizeH="0" baseline="0" noProof="0" dirty="0">
              <a:ln>
                <a:solidFill>
                  <a:srgbClr val="D79A00"/>
                </a:solid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30" name="矩形 29">
            <a:extLst>
              <a:ext uri="{FF2B5EF4-FFF2-40B4-BE49-F238E27FC236}">
                <a16:creationId xmlns:a16="http://schemas.microsoft.com/office/drawing/2014/main" id="{4C994BFF-42D2-2912-9829-DE2730A263D9}"/>
              </a:ext>
            </a:extLst>
          </p:cNvPr>
          <p:cNvSpPr/>
          <p:nvPr/>
        </p:nvSpPr>
        <p:spPr>
          <a:xfrm>
            <a:off x="7611176" y="4806038"/>
            <a:ext cx="747761" cy="433088"/>
          </a:xfrm>
          <a:prstGeom prst="rect">
            <a:avLst/>
          </a:prstGeom>
          <a:solidFill>
            <a:srgbClr val="FFE7CD"/>
          </a:solidFill>
          <a:ln w="38100">
            <a:solidFill>
              <a:srgbClr val="D79A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2</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8467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4CA44-D814-7BD7-F7F4-2A9E2C1DE8F2}"/>
            </a:ext>
          </a:extLst>
        </p:cNvPr>
        <p:cNvGrpSpPr/>
        <p:nvPr/>
      </p:nvGrpSpPr>
      <p:grpSpPr>
        <a:xfrm>
          <a:off x="0" y="0"/>
          <a:ext cx="0" cy="0"/>
          <a:chOff x="0" y="0"/>
          <a:chExt cx="0" cy="0"/>
        </a:xfrm>
      </p:grpSpPr>
      <p:sp>
        <p:nvSpPr>
          <p:cNvPr id="92" name="矩形: 圆角 91">
            <a:extLst>
              <a:ext uri="{FF2B5EF4-FFF2-40B4-BE49-F238E27FC236}">
                <a16:creationId xmlns:a16="http://schemas.microsoft.com/office/drawing/2014/main" id="{DA0A7C54-10EF-FE56-C2EC-ACB3C608E1C2}"/>
              </a:ext>
            </a:extLst>
          </p:cNvPr>
          <p:cNvSpPr/>
          <p:nvPr/>
        </p:nvSpPr>
        <p:spPr>
          <a:xfrm>
            <a:off x="265885" y="4627395"/>
            <a:ext cx="4363336" cy="704885"/>
          </a:xfrm>
          <a:prstGeom prst="roundRect">
            <a:avLst/>
          </a:prstGeom>
          <a:solidFill>
            <a:srgbClr val="FFFFFF"/>
          </a:solidFill>
          <a:ln w="38100">
            <a:solidFill>
              <a:schemeClr val="tx2"/>
            </a:solidFill>
            <a:prstDash val="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2" name="标题 1">
            <a:extLst>
              <a:ext uri="{FF2B5EF4-FFF2-40B4-BE49-F238E27FC236}">
                <a16:creationId xmlns:a16="http://schemas.microsoft.com/office/drawing/2014/main" id="{94BCFCCA-91C2-1D86-996D-F84C6AD6D2EE}"/>
              </a:ext>
            </a:extLst>
          </p:cNvPr>
          <p:cNvSpPr>
            <a:spLocks noGrp="1"/>
          </p:cNvSpPr>
          <p:nvPr>
            <p:ph type="title"/>
          </p:nvPr>
        </p:nvSpPr>
        <p:spPr/>
        <p:txBody>
          <a:bodyPr/>
          <a:lstStyle/>
          <a:p>
            <a:r>
              <a:rPr lang="zh-CN" altLang="en-US" dirty="0"/>
              <a:t>数据泛化与任务泛化</a:t>
            </a:r>
          </a:p>
        </p:txBody>
      </p:sp>
      <p:sp>
        <p:nvSpPr>
          <p:cNvPr id="6" name="文本框 5">
            <a:extLst>
              <a:ext uri="{FF2B5EF4-FFF2-40B4-BE49-F238E27FC236}">
                <a16:creationId xmlns:a16="http://schemas.microsoft.com/office/drawing/2014/main" id="{54E387E5-2CC7-C543-8ACE-E4D419A78769}"/>
              </a:ext>
            </a:extLst>
          </p:cNvPr>
          <p:cNvSpPr txBox="1"/>
          <p:nvPr/>
        </p:nvSpPr>
        <p:spPr>
          <a:xfrm>
            <a:off x="1895559" y="5320578"/>
            <a:ext cx="266123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42C2D"/>
                </a:solidFill>
                <a:effectLst/>
                <a:uLnTx/>
                <a:uFillTx/>
                <a:latin typeface="Book Antiqua"/>
                <a:ea typeface="黑体"/>
                <a:cs typeface="+mn-cs"/>
              </a:rPr>
              <a:t>Designated Token as </a:t>
            </a:r>
            <a:r>
              <a:rPr kumimoji="0" lang="en-US" altLang="zh-CN" sz="2400" b="1" i="0" u="none" strike="noStrike" kern="1200" cap="none" spc="0" normalizeH="0" baseline="0" noProof="0" dirty="0">
                <a:ln>
                  <a:noFill/>
                </a:ln>
                <a:solidFill>
                  <a:srgbClr val="B61616"/>
                </a:solidFill>
                <a:effectLst/>
                <a:uLnTx/>
                <a:uFillTx/>
                <a:latin typeface="Book Antiqua"/>
                <a:ea typeface="黑体"/>
                <a:cs typeface="+mn-cs"/>
              </a:rPr>
              <a:t>Anchor</a:t>
            </a:r>
            <a:endParaRPr kumimoji="0" lang="zh-CN" altLang="en-US" sz="2400" b="1"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31" name="椭圆 30">
            <a:extLst>
              <a:ext uri="{FF2B5EF4-FFF2-40B4-BE49-F238E27FC236}">
                <a16:creationId xmlns:a16="http://schemas.microsoft.com/office/drawing/2014/main" id="{6E526436-0B01-7BA4-0EAF-1DDBCEBA323A}"/>
              </a:ext>
            </a:extLst>
          </p:cNvPr>
          <p:cNvSpPr/>
          <p:nvPr/>
        </p:nvSpPr>
        <p:spPr>
          <a:xfrm>
            <a:off x="678774" y="3990607"/>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2" name="椭圆 31">
            <a:extLst>
              <a:ext uri="{FF2B5EF4-FFF2-40B4-BE49-F238E27FC236}">
                <a16:creationId xmlns:a16="http://schemas.microsoft.com/office/drawing/2014/main" id="{4290C730-054B-67DB-AEA1-D63D2F4B7F04}"/>
              </a:ext>
            </a:extLst>
          </p:cNvPr>
          <p:cNvSpPr/>
          <p:nvPr/>
        </p:nvSpPr>
        <p:spPr>
          <a:xfrm>
            <a:off x="2223802" y="3990607"/>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3" name="椭圆 32">
            <a:extLst>
              <a:ext uri="{FF2B5EF4-FFF2-40B4-BE49-F238E27FC236}">
                <a16:creationId xmlns:a16="http://schemas.microsoft.com/office/drawing/2014/main" id="{F233AB70-9BE4-A7C9-2265-1F10730E735A}"/>
              </a:ext>
            </a:extLst>
          </p:cNvPr>
          <p:cNvSpPr/>
          <p:nvPr/>
        </p:nvSpPr>
        <p:spPr>
          <a:xfrm>
            <a:off x="3768830" y="3990607"/>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4" name="椭圆 33">
            <a:extLst>
              <a:ext uri="{FF2B5EF4-FFF2-40B4-BE49-F238E27FC236}">
                <a16:creationId xmlns:a16="http://schemas.microsoft.com/office/drawing/2014/main" id="{347BE6C8-BF9B-AB79-4897-9F629B425BD3}"/>
              </a:ext>
            </a:extLst>
          </p:cNvPr>
          <p:cNvSpPr/>
          <p:nvPr/>
        </p:nvSpPr>
        <p:spPr>
          <a:xfrm>
            <a:off x="678773" y="3306104"/>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5" name="椭圆 34">
            <a:extLst>
              <a:ext uri="{FF2B5EF4-FFF2-40B4-BE49-F238E27FC236}">
                <a16:creationId xmlns:a16="http://schemas.microsoft.com/office/drawing/2014/main" id="{A653B187-7908-2677-B037-CD6BB7EEEA82}"/>
              </a:ext>
            </a:extLst>
          </p:cNvPr>
          <p:cNvSpPr/>
          <p:nvPr/>
        </p:nvSpPr>
        <p:spPr>
          <a:xfrm>
            <a:off x="2223801" y="3306104"/>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6" name="椭圆 35">
            <a:extLst>
              <a:ext uri="{FF2B5EF4-FFF2-40B4-BE49-F238E27FC236}">
                <a16:creationId xmlns:a16="http://schemas.microsoft.com/office/drawing/2014/main" id="{D91EBF39-99E1-08EB-7D75-6CEEB84E0742}"/>
              </a:ext>
            </a:extLst>
          </p:cNvPr>
          <p:cNvSpPr/>
          <p:nvPr/>
        </p:nvSpPr>
        <p:spPr>
          <a:xfrm>
            <a:off x="3768829" y="3306104"/>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38" name="直接箭头连接符 37">
            <a:extLst>
              <a:ext uri="{FF2B5EF4-FFF2-40B4-BE49-F238E27FC236}">
                <a16:creationId xmlns:a16="http://schemas.microsoft.com/office/drawing/2014/main" id="{02E7471D-2453-8307-AD01-25D31F5CAC16}"/>
              </a:ext>
            </a:extLst>
          </p:cNvPr>
          <p:cNvCxnSpPr>
            <a:cxnSpLocks/>
            <a:stCxn id="31" idx="0"/>
            <a:endCxn id="34" idx="4"/>
          </p:cNvCxnSpPr>
          <p:nvPr/>
        </p:nvCxnSpPr>
        <p:spPr>
          <a:xfrm flipH="1" flipV="1">
            <a:off x="908638" y="3765834"/>
            <a:ext cx="1" cy="224773"/>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接箭头连接符 39">
            <a:extLst>
              <a:ext uri="{FF2B5EF4-FFF2-40B4-BE49-F238E27FC236}">
                <a16:creationId xmlns:a16="http://schemas.microsoft.com/office/drawing/2014/main" id="{3E16CBF5-FC4C-D8A8-26C5-861974833C8C}"/>
              </a:ext>
            </a:extLst>
          </p:cNvPr>
          <p:cNvCxnSpPr>
            <a:cxnSpLocks/>
            <a:stCxn id="31" idx="0"/>
            <a:endCxn id="35" idx="4"/>
          </p:cNvCxnSpPr>
          <p:nvPr/>
        </p:nvCxnSpPr>
        <p:spPr>
          <a:xfrm flipV="1">
            <a:off x="908639" y="3765834"/>
            <a:ext cx="1545027" cy="224773"/>
          </a:xfrm>
          <a:prstGeom prst="straightConnector1">
            <a:avLst/>
          </a:prstGeom>
          <a:ln w="28575" cap="flat">
            <a:solidFill>
              <a:schemeClr val="bg2">
                <a:lumMod val="75000"/>
              </a:schemeClr>
            </a:solidFill>
            <a:headEnd w="lg" len="lg"/>
            <a:tailEnd type="triangle" w="med" len="med"/>
          </a:ln>
        </p:spPr>
        <p:style>
          <a:lnRef idx="1">
            <a:schemeClr val="accent2"/>
          </a:lnRef>
          <a:fillRef idx="0">
            <a:schemeClr val="accent2"/>
          </a:fillRef>
          <a:effectRef idx="0">
            <a:schemeClr val="accent2"/>
          </a:effectRef>
          <a:fontRef idx="minor">
            <a:schemeClr val="tx1"/>
          </a:fontRef>
        </p:style>
      </p:cxnSp>
      <p:cxnSp>
        <p:nvCxnSpPr>
          <p:cNvPr id="43" name="直接箭头连接符 42">
            <a:extLst>
              <a:ext uri="{FF2B5EF4-FFF2-40B4-BE49-F238E27FC236}">
                <a16:creationId xmlns:a16="http://schemas.microsoft.com/office/drawing/2014/main" id="{FA2D50E2-49C8-A884-E987-DC1F8F7B5267}"/>
              </a:ext>
            </a:extLst>
          </p:cNvPr>
          <p:cNvCxnSpPr>
            <a:cxnSpLocks/>
            <a:stCxn id="31" idx="0"/>
            <a:endCxn id="36" idx="4"/>
          </p:cNvCxnSpPr>
          <p:nvPr/>
        </p:nvCxnSpPr>
        <p:spPr>
          <a:xfrm flipV="1">
            <a:off x="908639" y="3765834"/>
            <a:ext cx="3090055" cy="224773"/>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6" name="直接箭头连接符 45">
            <a:extLst>
              <a:ext uri="{FF2B5EF4-FFF2-40B4-BE49-F238E27FC236}">
                <a16:creationId xmlns:a16="http://schemas.microsoft.com/office/drawing/2014/main" id="{CF79A194-8B29-CBA0-3598-253AF2C956C3}"/>
              </a:ext>
            </a:extLst>
          </p:cNvPr>
          <p:cNvCxnSpPr>
            <a:cxnSpLocks/>
            <a:stCxn id="32" idx="0"/>
            <a:endCxn id="35" idx="4"/>
          </p:cNvCxnSpPr>
          <p:nvPr/>
        </p:nvCxnSpPr>
        <p:spPr>
          <a:xfrm flipH="1" flipV="1">
            <a:off x="2453666" y="3765834"/>
            <a:ext cx="1" cy="224773"/>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9" name="直接箭头连接符 48">
            <a:extLst>
              <a:ext uri="{FF2B5EF4-FFF2-40B4-BE49-F238E27FC236}">
                <a16:creationId xmlns:a16="http://schemas.microsoft.com/office/drawing/2014/main" id="{3328A475-3F3E-969F-EA96-25D217373A8F}"/>
              </a:ext>
            </a:extLst>
          </p:cNvPr>
          <p:cNvCxnSpPr>
            <a:cxnSpLocks/>
            <a:stCxn id="32" idx="0"/>
            <a:endCxn id="36" idx="4"/>
          </p:cNvCxnSpPr>
          <p:nvPr/>
        </p:nvCxnSpPr>
        <p:spPr>
          <a:xfrm flipV="1">
            <a:off x="2453667" y="3765834"/>
            <a:ext cx="1545027" cy="224773"/>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2" name="直接箭头连接符 51">
            <a:extLst>
              <a:ext uri="{FF2B5EF4-FFF2-40B4-BE49-F238E27FC236}">
                <a16:creationId xmlns:a16="http://schemas.microsoft.com/office/drawing/2014/main" id="{183E5563-89BD-AAD6-5F44-CDD979F752B8}"/>
              </a:ext>
            </a:extLst>
          </p:cNvPr>
          <p:cNvCxnSpPr>
            <a:cxnSpLocks/>
            <a:stCxn id="33" idx="0"/>
            <a:endCxn id="36" idx="4"/>
          </p:cNvCxnSpPr>
          <p:nvPr/>
        </p:nvCxnSpPr>
        <p:spPr>
          <a:xfrm flipH="1" flipV="1">
            <a:off x="3998694" y="3765834"/>
            <a:ext cx="1" cy="224773"/>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5" name="直接箭头连接符 54">
            <a:extLst>
              <a:ext uri="{FF2B5EF4-FFF2-40B4-BE49-F238E27FC236}">
                <a16:creationId xmlns:a16="http://schemas.microsoft.com/office/drawing/2014/main" id="{2F680670-11B6-B5ED-1072-96AC2C0833BD}"/>
              </a:ext>
            </a:extLst>
          </p:cNvPr>
          <p:cNvCxnSpPr>
            <a:cxnSpLocks/>
            <a:stCxn id="29" idx="0"/>
            <a:endCxn id="32" idx="4"/>
          </p:cNvCxnSpPr>
          <p:nvPr/>
        </p:nvCxnSpPr>
        <p:spPr>
          <a:xfrm flipV="1">
            <a:off x="2450097" y="4450337"/>
            <a:ext cx="3570" cy="321834"/>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8" name="直接箭头连接符 57">
            <a:extLst>
              <a:ext uri="{FF2B5EF4-FFF2-40B4-BE49-F238E27FC236}">
                <a16:creationId xmlns:a16="http://schemas.microsoft.com/office/drawing/2014/main" id="{0C3C319F-DF1E-6C90-C6CB-3A78FE842A0F}"/>
              </a:ext>
            </a:extLst>
          </p:cNvPr>
          <p:cNvCxnSpPr>
            <a:cxnSpLocks/>
            <a:stCxn id="30" idx="0"/>
          </p:cNvCxnSpPr>
          <p:nvPr/>
        </p:nvCxnSpPr>
        <p:spPr>
          <a:xfrm flipH="1" flipV="1">
            <a:off x="3994912" y="4459215"/>
            <a:ext cx="1" cy="312956"/>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61" name="直接箭头连接符 60">
            <a:extLst>
              <a:ext uri="{FF2B5EF4-FFF2-40B4-BE49-F238E27FC236}">
                <a16:creationId xmlns:a16="http://schemas.microsoft.com/office/drawing/2014/main" id="{3C855310-1C0F-8550-C25A-785D308B488C}"/>
              </a:ext>
            </a:extLst>
          </p:cNvPr>
          <p:cNvCxnSpPr>
            <a:cxnSpLocks/>
          </p:cNvCxnSpPr>
          <p:nvPr/>
        </p:nvCxnSpPr>
        <p:spPr>
          <a:xfrm flipV="1">
            <a:off x="906432" y="4459215"/>
            <a:ext cx="0" cy="312956"/>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64" name="椭圆 63">
            <a:extLst>
              <a:ext uri="{FF2B5EF4-FFF2-40B4-BE49-F238E27FC236}">
                <a16:creationId xmlns:a16="http://schemas.microsoft.com/office/drawing/2014/main" id="{2C4A1014-C2D8-7B96-F29D-DEF75B05852F}"/>
              </a:ext>
            </a:extLst>
          </p:cNvPr>
          <p:cNvSpPr/>
          <p:nvPr/>
        </p:nvSpPr>
        <p:spPr>
          <a:xfrm>
            <a:off x="678771" y="2375692"/>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65" name="椭圆 64">
            <a:extLst>
              <a:ext uri="{FF2B5EF4-FFF2-40B4-BE49-F238E27FC236}">
                <a16:creationId xmlns:a16="http://schemas.microsoft.com/office/drawing/2014/main" id="{A0A1F5B0-880A-4B25-8B1F-4F6755BF8584}"/>
              </a:ext>
            </a:extLst>
          </p:cNvPr>
          <p:cNvSpPr/>
          <p:nvPr/>
        </p:nvSpPr>
        <p:spPr>
          <a:xfrm>
            <a:off x="2223799" y="2375692"/>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66" name="椭圆 65">
            <a:extLst>
              <a:ext uri="{FF2B5EF4-FFF2-40B4-BE49-F238E27FC236}">
                <a16:creationId xmlns:a16="http://schemas.microsoft.com/office/drawing/2014/main" id="{8DA6D190-386E-CA69-86E3-9B880BD3D836}"/>
              </a:ext>
            </a:extLst>
          </p:cNvPr>
          <p:cNvSpPr/>
          <p:nvPr/>
        </p:nvSpPr>
        <p:spPr>
          <a:xfrm>
            <a:off x="3768827" y="2375692"/>
            <a:ext cx="459730" cy="459730"/>
          </a:xfrm>
          <a:prstGeom prst="ellipse">
            <a:avLst/>
          </a:prstGeom>
          <a:solidFill>
            <a:schemeClr val="bg2">
              <a:lumMod val="40000"/>
              <a:lumOff val="60000"/>
            </a:schemeClr>
          </a:solidFill>
          <a:ln w="38100">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67" name="直接箭头连接符 66">
            <a:extLst>
              <a:ext uri="{FF2B5EF4-FFF2-40B4-BE49-F238E27FC236}">
                <a16:creationId xmlns:a16="http://schemas.microsoft.com/office/drawing/2014/main" id="{924A87B5-65E4-865F-A67B-360512F03D96}"/>
              </a:ext>
            </a:extLst>
          </p:cNvPr>
          <p:cNvCxnSpPr>
            <a:cxnSpLocks/>
            <a:stCxn id="34" idx="0"/>
            <a:endCxn id="64" idx="4"/>
          </p:cNvCxnSpPr>
          <p:nvPr/>
        </p:nvCxnSpPr>
        <p:spPr>
          <a:xfrm flipH="1" flipV="1">
            <a:off x="908636" y="2835422"/>
            <a:ext cx="2" cy="470682"/>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68" name="直接箭头连接符 67">
            <a:extLst>
              <a:ext uri="{FF2B5EF4-FFF2-40B4-BE49-F238E27FC236}">
                <a16:creationId xmlns:a16="http://schemas.microsoft.com/office/drawing/2014/main" id="{EFA3839A-BEF0-F9AD-8ACC-3E771D53DCDB}"/>
              </a:ext>
            </a:extLst>
          </p:cNvPr>
          <p:cNvCxnSpPr>
            <a:cxnSpLocks/>
            <a:stCxn id="34" idx="0"/>
            <a:endCxn id="65" idx="4"/>
          </p:cNvCxnSpPr>
          <p:nvPr/>
        </p:nvCxnSpPr>
        <p:spPr>
          <a:xfrm flipV="1">
            <a:off x="908638" y="2835422"/>
            <a:ext cx="1545026" cy="470682"/>
          </a:xfrm>
          <a:prstGeom prst="straightConnector1">
            <a:avLst/>
          </a:prstGeom>
          <a:ln w="28575" cap="flat">
            <a:solidFill>
              <a:schemeClr val="bg2">
                <a:lumMod val="75000"/>
              </a:schemeClr>
            </a:solidFill>
            <a:headEnd w="lg" len="lg"/>
            <a:tailEnd type="triangle" w="med" len="med"/>
          </a:ln>
        </p:spPr>
        <p:style>
          <a:lnRef idx="1">
            <a:schemeClr val="accent2"/>
          </a:lnRef>
          <a:fillRef idx="0">
            <a:schemeClr val="accent2"/>
          </a:fillRef>
          <a:effectRef idx="0">
            <a:schemeClr val="accent2"/>
          </a:effectRef>
          <a:fontRef idx="minor">
            <a:schemeClr val="tx1"/>
          </a:fontRef>
        </p:style>
      </p:cxnSp>
      <p:cxnSp>
        <p:nvCxnSpPr>
          <p:cNvPr id="69" name="直接箭头连接符 68">
            <a:extLst>
              <a:ext uri="{FF2B5EF4-FFF2-40B4-BE49-F238E27FC236}">
                <a16:creationId xmlns:a16="http://schemas.microsoft.com/office/drawing/2014/main" id="{77B63D1D-521C-89FC-21AD-E7B3835F625E}"/>
              </a:ext>
            </a:extLst>
          </p:cNvPr>
          <p:cNvCxnSpPr>
            <a:cxnSpLocks/>
            <a:stCxn id="34" idx="0"/>
            <a:endCxn id="66" idx="4"/>
          </p:cNvCxnSpPr>
          <p:nvPr/>
        </p:nvCxnSpPr>
        <p:spPr>
          <a:xfrm flipV="1">
            <a:off x="908638" y="2835422"/>
            <a:ext cx="3090054" cy="470682"/>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0" name="直接箭头连接符 69">
            <a:extLst>
              <a:ext uri="{FF2B5EF4-FFF2-40B4-BE49-F238E27FC236}">
                <a16:creationId xmlns:a16="http://schemas.microsoft.com/office/drawing/2014/main" id="{B4424FD2-176C-1C62-31CC-A361672022E1}"/>
              </a:ext>
            </a:extLst>
          </p:cNvPr>
          <p:cNvCxnSpPr>
            <a:cxnSpLocks/>
            <a:stCxn id="35" idx="0"/>
            <a:endCxn id="65" idx="4"/>
          </p:cNvCxnSpPr>
          <p:nvPr/>
        </p:nvCxnSpPr>
        <p:spPr>
          <a:xfrm flipH="1" flipV="1">
            <a:off x="2453664" y="2835422"/>
            <a:ext cx="2" cy="470682"/>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1" name="直接箭头连接符 70">
            <a:extLst>
              <a:ext uri="{FF2B5EF4-FFF2-40B4-BE49-F238E27FC236}">
                <a16:creationId xmlns:a16="http://schemas.microsoft.com/office/drawing/2014/main" id="{E463FE5B-BB0A-2C7D-E0C4-4D89554C965C}"/>
              </a:ext>
            </a:extLst>
          </p:cNvPr>
          <p:cNvCxnSpPr>
            <a:cxnSpLocks/>
            <a:stCxn id="35" idx="0"/>
            <a:endCxn id="66" idx="4"/>
          </p:cNvCxnSpPr>
          <p:nvPr/>
        </p:nvCxnSpPr>
        <p:spPr>
          <a:xfrm flipV="1">
            <a:off x="2453666" y="2835422"/>
            <a:ext cx="1545026" cy="470682"/>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2" name="直接箭头连接符 71">
            <a:extLst>
              <a:ext uri="{FF2B5EF4-FFF2-40B4-BE49-F238E27FC236}">
                <a16:creationId xmlns:a16="http://schemas.microsoft.com/office/drawing/2014/main" id="{4B5EE4AC-84B8-DE3D-8032-4ABE4C49C5CB}"/>
              </a:ext>
            </a:extLst>
          </p:cNvPr>
          <p:cNvCxnSpPr>
            <a:cxnSpLocks/>
            <a:stCxn id="36" idx="0"/>
            <a:endCxn id="66" idx="4"/>
          </p:cNvCxnSpPr>
          <p:nvPr/>
        </p:nvCxnSpPr>
        <p:spPr>
          <a:xfrm flipH="1" flipV="1">
            <a:off x="3998692" y="2835422"/>
            <a:ext cx="2" cy="470682"/>
          </a:xfrm>
          <a:prstGeom prst="straightConnector1">
            <a:avLst/>
          </a:prstGeom>
          <a:ln w="28575">
            <a:solidFill>
              <a:schemeClr val="bg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85" name="矩形 84">
            <a:extLst>
              <a:ext uri="{FF2B5EF4-FFF2-40B4-BE49-F238E27FC236}">
                <a16:creationId xmlns:a16="http://schemas.microsoft.com/office/drawing/2014/main" id="{A9547B53-9624-1078-58A0-0BEC26475459}"/>
              </a:ext>
            </a:extLst>
          </p:cNvPr>
          <p:cNvSpPr/>
          <p:nvPr/>
        </p:nvSpPr>
        <p:spPr>
          <a:xfrm>
            <a:off x="411430" y="2981872"/>
            <a:ext cx="3982508" cy="174001"/>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87" name="文本框 86">
            <a:extLst>
              <a:ext uri="{FF2B5EF4-FFF2-40B4-BE49-F238E27FC236}">
                <a16:creationId xmlns:a16="http://schemas.microsoft.com/office/drawing/2014/main" id="{4AA8F566-6AB6-748E-E1FA-2E850BFAF441}"/>
              </a:ext>
            </a:extLst>
          </p:cNvPr>
          <p:cNvSpPr txBox="1"/>
          <p:nvPr/>
        </p:nvSpPr>
        <p:spPr>
          <a:xfrm>
            <a:off x="2047842" y="2714935"/>
            <a:ext cx="799422" cy="52322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242C2D"/>
                </a:solidFill>
                <a:effectLst/>
                <a:uLnTx/>
                <a:uFillTx/>
                <a:latin typeface="Book Antiqua"/>
                <a:ea typeface="黑体"/>
                <a:cs typeface="+mn-cs"/>
              </a:rPr>
              <a:t>. . .</a:t>
            </a:r>
            <a:endParaRPr kumimoji="0" lang="zh-CN" altLang="en-US" sz="2800" b="1" i="0" u="none" strike="noStrike" kern="1200" cap="none" spc="0" normalizeH="0" baseline="0" noProof="0" dirty="0">
              <a:ln>
                <a:noFill/>
              </a:ln>
              <a:solidFill>
                <a:srgbClr val="242C2D"/>
              </a:solidFill>
              <a:effectLst/>
              <a:uLnTx/>
              <a:uFillTx/>
              <a:latin typeface="Book Antiqua"/>
              <a:ea typeface="黑体"/>
              <a:cs typeface="+mn-cs"/>
            </a:endParaRPr>
          </a:p>
        </p:txBody>
      </p:sp>
      <p:cxnSp>
        <p:nvCxnSpPr>
          <p:cNvPr id="89" name="直接箭头连接符 88">
            <a:extLst>
              <a:ext uri="{FF2B5EF4-FFF2-40B4-BE49-F238E27FC236}">
                <a16:creationId xmlns:a16="http://schemas.microsoft.com/office/drawing/2014/main" id="{ED831AB2-06A1-6174-29BF-96D6EE99EDAF}"/>
              </a:ext>
            </a:extLst>
          </p:cNvPr>
          <p:cNvCxnSpPr>
            <a:cxnSpLocks/>
            <a:stCxn id="66" idx="0"/>
            <a:endCxn id="90" idx="2"/>
          </p:cNvCxnSpPr>
          <p:nvPr/>
        </p:nvCxnSpPr>
        <p:spPr>
          <a:xfrm flipV="1">
            <a:off x="3998692" y="2087108"/>
            <a:ext cx="5377" cy="288584"/>
          </a:xfrm>
          <a:prstGeom prst="straightConnector1">
            <a:avLst/>
          </a:prstGeom>
          <a:ln w="38100">
            <a:solidFill>
              <a:srgbClr val="0E2B63"/>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8270EDAF-1EB0-527F-3BEF-301177C32A07}"/>
              </a:ext>
            </a:extLst>
          </p:cNvPr>
          <p:cNvSpPr txBox="1"/>
          <p:nvPr/>
        </p:nvSpPr>
        <p:spPr>
          <a:xfrm>
            <a:off x="3496558" y="1686998"/>
            <a:ext cx="10150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Output</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91" name="文本框 90">
            <a:extLst>
              <a:ext uri="{FF2B5EF4-FFF2-40B4-BE49-F238E27FC236}">
                <a16:creationId xmlns:a16="http://schemas.microsoft.com/office/drawing/2014/main" id="{04ADF4C6-13C2-91C1-9AC5-AB6FCF80AF06}"/>
              </a:ext>
            </a:extLst>
          </p:cNvPr>
          <p:cNvSpPr txBox="1"/>
          <p:nvPr/>
        </p:nvSpPr>
        <p:spPr>
          <a:xfrm>
            <a:off x="2142020" y="1816945"/>
            <a:ext cx="6110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NN</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cxnSp>
        <p:nvCxnSpPr>
          <p:cNvPr id="94" name="连接符: 肘形 93">
            <a:extLst>
              <a:ext uri="{FF2B5EF4-FFF2-40B4-BE49-F238E27FC236}">
                <a16:creationId xmlns:a16="http://schemas.microsoft.com/office/drawing/2014/main" id="{95004313-EFA0-C719-CD45-BF6F0750DFC0}"/>
              </a:ext>
            </a:extLst>
          </p:cNvPr>
          <p:cNvCxnSpPr>
            <a:cxnSpLocks/>
            <a:stCxn id="92" idx="3"/>
            <a:endCxn id="96" idx="2"/>
          </p:cNvCxnSpPr>
          <p:nvPr/>
        </p:nvCxnSpPr>
        <p:spPr>
          <a:xfrm flipV="1">
            <a:off x="4629221" y="2087108"/>
            <a:ext cx="404949" cy="2892730"/>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3A61FA74-2049-B8CA-1A80-B2C21A17556A}"/>
              </a:ext>
            </a:extLst>
          </p:cNvPr>
          <p:cNvSpPr txBox="1"/>
          <p:nvPr/>
        </p:nvSpPr>
        <p:spPr>
          <a:xfrm>
            <a:off x="4573947" y="1686998"/>
            <a:ext cx="92044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Target</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97" name="左大括号 96">
            <a:extLst>
              <a:ext uri="{FF2B5EF4-FFF2-40B4-BE49-F238E27FC236}">
                <a16:creationId xmlns:a16="http://schemas.microsoft.com/office/drawing/2014/main" id="{81E5450D-9883-45C2-85C3-C5795BB66E0F}"/>
              </a:ext>
            </a:extLst>
          </p:cNvPr>
          <p:cNvSpPr/>
          <p:nvPr/>
        </p:nvSpPr>
        <p:spPr>
          <a:xfrm rot="5400000">
            <a:off x="4394772" y="1061905"/>
            <a:ext cx="267594" cy="1059755"/>
          </a:xfrm>
          <a:prstGeom prst="leftBrace">
            <a:avLst>
              <a:gd name="adj1" fmla="val 39393"/>
              <a:gd name="adj2" fmla="val 5000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61616"/>
              </a:solidFill>
              <a:effectLst/>
              <a:uLnTx/>
              <a:uFillTx/>
              <a:latin typeface="Book Antiqua"/>
              <a:ea typeface="黑体"/>
              <a:cs typeface="+mn-cs"/>
            </a:endParaRPr>
          </a:p>
        </p:txBody>
      </p:sp>
      <p:sp>
        <p:nvSpPr>
          <p:cNvPr id="112" name="文本框 111">
            <a:extLst>
              <a:ext uri="{FF2B5EF4-FFF2-40B4-BE49-F238E27FC236}">
                <a16:creationId xmlns:a16="http://schemas.microsoft.com/office/drawing/2014/main" id="{FC639A1E-8F12-4296-1F14-16BCE07BD133}"/>
              </a:ext>
            </a:extLst>
          </p:cNvPr>
          <p:cNvSpPr txBox="1"/>
          <p:nvPr/>
        </p:nvSpPr>
        <p:spPr>
          <a:xfrm>
            <a:off x="3656375" y="971141"/>
            <a:ext cx="180850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Calculate loss</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cxnSp>
        <p:nvCxnSpPr>
          <p:cNvPr id="114" name="直接箭头连接符 113">
            <a:extLst>
              <a:ext uri="{FF2B5EF4-FFF2-40B4-BE49-F238E27FC236}">
                <a16:creationId xmlns:a16="http://schemas.microsoft.com/office/drawing/2014/main" id="{86335B62-648A-91A8-4D9F-28D051BFB889}"/>
              </a:ext>
            </a:extLst>
          </p:cNvPr>
          <p:cNvCxnSpPr>
            <a:cxnSpLocks/>
          </p:cNvCxnSpPr>
          <p:nvPr/>
        </p:nvCxnSpPr>
        <p:spPr>
          <a:xfrm>
            <a:off x="2683529" y="1371251"/>
            <a:ext cx="1085298" cy="3392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A721DB7F-572D-004E-8797-1C50FF5E848D}"/>
              </a:ext>
            </a:extLst>
          </p:cNvPr>
          <p:cNvSpPr txBox="1"/>
          <p:nvPr/>
        </p:nvSpPr>
        <p:spPr>
          <a:xfrm>
            <a:off x="1453383" y="967810"/>
            <a:ext cx="183095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B61616"/>
                </a:solidFill>
                <a:effectLst/>
                <a:uLnTx/>
                <a:uFillTx/>
                <a:latin typeface="Book Antiqua"/>
                <a:ea typeface="黑体"/>
                <a:cs typeface="+mn-cs"/>
              </a:rPr>
              <a:t>Loss only here</a:t>
            </a:r>
            <a:endParaRPr kumimoji="0" lang="zh-CN" altLang="en-US" sz="20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5" name="文本框 14">
            <a:extLst>
              <a:ext uri="{FF2B5EF4-FFF2-40B4-BE49-F238E27FC236}">
                <a16:creationId xmlns:a16="http://schemas.microsoft.com/office/drawing/2014/main" id="{08B5F031-7C63-9337-9D9B-C66F2C0BBC06}"/>
              </a:ext>
            </a:extLst>
          </p:cNvPr>
          <p:cNvSpPr txBox="1"/>
          <p:nvPr/>
        </p:nvSpPr>
        <p:spPr>
          <a:xfrm>
            <a:off x="0" y="5335967"/>
            <a:ext cx="190394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242C2D"/>
                </a:solidFill>
                <a:effectLst/>
                <a:uLnTx/>
                <a:uFillTx/>
                <a:latin typeface="Book Antiqua"/>
                <a:ea typeface="黑体"/>
                <a:cs typeface="+mn-cs"/>
              </a:rPr>
              <a:t>Other Token as </a:t>
            </a:r>
            <a:r>
              <a:rPr kumimoji="0" lang="en-US" altLang="zh-CN" sz="2400" b="1" i="0" u="none" strike="noStrike" kern="1200" cap="none" spc="0" normalizeH="0" baseline="0" noProof="0">
                <a:ln>
                  <a:noFill/>
                </a:ln>
                <a:solidFill>
                  <a:srgbClr val="B61616"/>
                </a:solidFill>
                <a:effectLst/>
                <a:uLnTx/>
                <a:uFillTx/>
                <a:latin typeface="Book Antiqua"/>
                <a:ea typeface="黑体"/>
                <a:cs typeface="+mn-cs"/>
              </a:rPr>
              <a:t>Key</a:t>
            </a:r>
            <a:endParaRPr kumimoji="0" lang="zh-CN" altLang="en-US" sz="2400" b="1"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6" name="矩形 15">
            <a:extLst>
              <a:ext uri="{FF2B5EF4-FFF2-40B4-BE49-F238E27FC236}">
                <a16:creationId xmlns:a16="http://schemas.microsoft.com/office/drawing/2014/main" id="{1A6732D1-2525-B3B6-1C0E-A645F2CA98C3}"/>
              </a:ext>
            </a:extLst>
          </p:cNvPr>
          <p:cNvSpPr/>
          <p:nvPr/>
        </p:nvSpPr>
        <p:spPr>
          <a:xfrm>
            <a:off x="532551" y="4772171"/>
            <a:ext cx="747761" cy="433088"/>
          </a:xfrm>
          <a:prstGeom prst="rect">
            <a:avLst/>
          </a:prstGeom>
          <a:solidFill>
            <a:schemeClr val="tx1">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5</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29" name="矩形 28">
            <a:extLst>
              <a:ext uri="{FF2B5EF4-FFF2-40B4-BE49-F238E27FC236}">
                <a16:creationId xmlns:a16="http://schemas.microsoft.com/office/drawing/2014/main" id="{0570C19D-9523-44A0-D41B-1FB00303E9F6}"/>
              </a:ext>
            </a:extLst>
          </p:cNvPr>
          <p:cNvSpPr/>
          <p:nvPr/>
        </p:nvSpPr>
        <p:spPr>
          <a:xfrm>
            <a:off x="2076216" y="4772171"/>
            <a:ext cx="747761" cy="433088"/>
          </a:xfrm>
          <a:prstGeom prst="rect">
            <a:avLst/>
          </a:prstGeom>
          <a:solidFill>
            <a:srgbClr val="FFE7CD"/>
          </a:solidFill>
          <a:ln w="38100">
            <a:solidFill>
              <a:srgbClr val="D79A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solidFill>
                    <a:srgbClr val="D79A00"/>
                  </a:solidFill>
                </a:ln>
                <a:solidFill>
                  <a:srgbClr val="242C2D"/>
                </a:solidFill>
                <a:effectLst/>
                <a:uLnTx/>
                <a:uFillTx/>
                <a:latin typeface="微软雅黑" panose="020B0503020204020204" pitchFamily="34" charset="-122"/>
                <a:ea typeface="微软雅黑" panose="020B0503020204020204" pitchFamily="34" charset="-122"/>
                <a:cs typeface="+mn-cs"/>
              </a:rPr>
              <a:t>1</a:t>
            </a:r>
            <a:endParaRPr kumimoji="0" lang="zh-CN" altLang="en-US" sz="2000" b="1" i="0" u="none" strike="noStrike" kern="1200" cap="none" spc="0" normalizeH="0" baseline="0" noProof="0" dirty="0">
              <a:ln>
                <a:solidFill>
                  <a:srgbClr val="D79A00"/>
                </a:solid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30" name="矩形 29">
            <a:extLst>
              <a:ext uri="{FF2B5EF4-FFF2-40B4-BE49-F238E27FC236}">
                <a16:creationId xmlns:a16="http://schemas.microsoft.com/office/drawing/2014/main" id="{30D842E7-88BB-C1A2-FCD7-F7204C9E6491}"/>
              </a:ext>
            </a:extLst>
          </p:cNvPr>
          <p:cNvSpPr/>
          <p:nvPr/>
        </p:nvSpPr>
        <p:spPr>
          <a:xfrm>
            <a:off x="3621032" y="4772171"/>
            <a:ext cx="747761" cy="433088"/>
          </a:xfrm>
          <a:prstGeom prst="rect">
            <a:avLst/>
          </a:prstGeom>
          <a:solidFill>
            <a:srgbClr val="FFE7CD"/>
          </a:solidFill>
          <a:ln w="38100">
            <a:solidFill>
              <a:srgbClr val="D79A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2</a:t>
            </a:r>
            <a:endPar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8A07A5BA-A63C-FD84-122E-5D3B22FA81D7}"/>
              </a:ext>
            </a:extLst>
          </p:cNvPr>
          <p:cNvSpPr txBox="1"/>
          <p:nvPr/>
        </p:nvSpPr>
        <p:spPr>
          <a:xfrm>
            <a:off x="6052353" y="1012028"/>
            <a:ext cx="2429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Data generalization</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18" name="文本框 17">
            <a:extLst>
              <a:ext uri="{FF2B5EF4-FFF2-40B4-BE49-F238E27FC236}">
                <a16:creationId xmlns:a16="http://schemas.microsoft.com/office/drawing/2014/main" id="{D7F95902-54A6-D867-F113-88A2337FC367}"/>
              </a:ext>
            </a:extLst>
          </p:cNvPr>
          <p:cNvSpPr txBox="1"/>
          <p:nvPr/>
        </p:nvSpPr>
        <p:spPr>
          <a:xfrm>
            <a:off x="9500281" y="1113390"/>
            <a:ext cx="2429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Task generalization</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19" name="文本框 18">
            <a:extLst>
              <a:ext uri="{FF2B5EF4-FFF2-40B4-BE49-F238E27FC236}">
                <a16:creationId xmlns:a16="http://schemas.microsoft.com/office/drawing/2014/main" id="{70087A63-A88B-C972-400F-FFEEABE469C8}"/>
              </a:ext>
            </a:extLst>
          </p:cNvPr>
          <p:cNvSpPr txBox="1"/>
          <p:nvPr/>
        </p:nvSpPr>
        <p:spPr>
          <a:xfrm>
            <a:off x="5527062" y="2651440"/>
            <a:ext cx="3480327" cy="906915"/>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40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21</a:t>
            </a:r>
            <a:r>
              <a:rPr kumimoji="0" lang="en-US" altLang="zh-CN" sz="4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40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1</a:t>
            </a:r>
            <a:r>
              <a:rPr kumimoji="0" lang="zh-CN" altLang="en-US" sz="4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40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2</a:t>
            </a:r>
            <a:r>
              <a:rPr kumimoji="0" lang="en-US" altLang="zh-CN" sz="4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p:txBody>
      </p:sp>
      <p:sp>
        <p:nvSpPr>
          <p:cNvPr id="20" name="文本框 19">
            <a:extLst>
              <a:ext uri="{FF2B5EF4-FFF2-40B4-BE49-F238E27FC236}">
                <a16:creationId xmlns:a16="http://schemas.microsoft.com/office/drawing/2014/main" id="{73496C8A-CDCB-F257-B038-9FA9690335C1}"/>
              </a:ext>
            </a:extLst>
          </p:cNvPr>
          <p:cNvSpPr txBox="1"/>
          <p:nvPr/>
        </p:nvSpPr>
        <p:spPr>
          <a:xfrm>
            <a:off x="8897436" y="2589971"/>
            <a:ext cx="3252344" cy="906915"/>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40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21</a:t>
            </a:r>
            <a:r>
              <a:rPr kumimoji="0" lang="en-US" altLang="zh-CN" sz="4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en-US" altLang="zh-CN" sz="40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4</a:t>
            </a:r>
            <a:r>
              <a:rPr kumimoji="0" lang="zh-CN" altLang="en-US" sz="4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en-US" altLang="zh-CN" sz="4000" b="1" i="0" u="none" strike="noStrike" kern="1200" cap="none" spc="0" normalizeH="0" baseline="0" noProof="0" dirty="0">
                <a:ln>
                  <a:noFill/>
                </a:ln>
                <a:solidFill>
                  <a:srgbClr val="EBAA05"/>
                </a:solidFill>
                <a:effectLst/>
                <a:uLnTx/>
                <a:uFillTx/>
                <a:latin typeface="微软雅黑" panose="020B0503020204020204" pitchFamily="34" charset="-122"/>
                <a:ea typeface="微软雅黑" panose="020B0503020204020204" pitchFamily="34" charset="-122"/>
                <a:cs typeface="+mn-cs"/>
              </a:rPr>
              <a:t>3</a:t>
            </a:r>
            <a:r>
              <a:rPr kumimoji="0" lang="en-US" altLang="zh-CN" sz="4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p:txBody>
      </p:sp>
      <p:sp>
        <p:nvSpPr>
          <p:cNvPr id="22" name="文本框 21">
            <a:extLst>
              <a:ext uri="{FF2B5EF4-FFF2-40B4-BE49-F238E27FC236}">
                <a16:creationId xmlns:a16="http://schemas.microsoft.com/office/drawing/2014/main" id="{D1DD594B-D499-42B4-8022-09D548D2C76E}"/>
              </a:ext>
            </a:extLst>
          </p:cNvPr>
          <p:cNvSpPr txBox="1"/>
          <p:nvPr/>
        </p:nvSpPr>
        <p:spPr>
          <a:xfrm>
            <a:off x="5988234" y="1673745"/>
            <a:ext cx="281284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This comb is not seen during training</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23" name="文本框 22">
            <a:extLst>
              <a:ext uri="{FF2B5EF4-FFF2-40B4-BE49-F238E27FC236}">
                <a16:creationId xmlns:a16="http://schemas.microsoft.com/office/drawing/2014/main" id="{FA5F7F65-324C-0FE8-082C-F6815C4C4E70}"/>
              </a:ext>
            </a:extLst>
          </p:cNvPr>
          <p:cNvSpPr txBox="1"/>
          <p:nvPr/>
        </p:nvSpPr>
        <p:spPr>
          <a:xfrm>
            <a:off x="5944383" y="3946941"/>
            <a:ext cx="2812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Anchor pair is seen</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24" name="文本框 23">
            <a:extLst>
              <a:ext uri="{FF2B5EF4-FFF2-40B4-BE49-F238E27FC236}">
                <a16:creationId xmlns:a16="http://schemas.microsoft.com/office/drawing/2014/main" id="{894A1F8B-1476-4AB7-84CA-55BE961EADE2}"/>
              </a:ext>
            </a:extLst>
          </p:cNvPr>
          <p:cNvSpPr txBox="1"/>
          <p:nvPr/>
        </p:nvSpPr>
        <p:spPr>
          <a:xfrm>
            <a:off x="9117188" y="3942538"/>
            <a:ext cx="2812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Anchor pair NOT seen</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3" name="文本框 2">
            <a:extLst>
              <a:ext uri="{FF2B5EF4-FFF2-40B4-BE49-F238E27FC236}">
                <a16:creationId xmlns:a16="http://schemas.microsoft.com/office/drawing/2014/main" id="{57B64A7B-D089-AEFA-9098-34B2F75EF36D}"/>
              </a:ext>
            </a:extLst>
          </p:cNvPr>
          <p:cNvSpPr txBox="1"/>
          <p:nvPr/>
        </p:nvSpPr>
        <p:spPr>
          <a:xfrm>
            <a:off x="6452350" y="5084050"/>
            <a:ext cx="54737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B61616"/>
                </a:solidFill>
                <a:effectLst/>
                <a:uLnTx/>
                <a:uFillTx/>
                <a:latin typeface="Book Antiqua"/>
                <a:ea typeface="黑体"/>
                <a:cs typeface="+mn-cs"/>
              </a:rPr>
              <a:t>Anchor pair (4,3)  and (3,4) NOT seen</a:t>
            </a:r>
            <a:endParaRPr kumimoji="0" lang="zh-CN" altLang="en-US" sz="24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2724324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a:t>
            </a:r>
            <a:endParaRPr lang="zh-CN" altLang="en-US" dirty="0"/>
          </a:p>
        </p:txBody>
      </p:sp>
      <p:sp>
        <p:nvSpPr>
          <p:cNvPr id="3" name="内容占位符 2">
            <a:extLst>
              <a:ext uri="{FF2B5EF4-FFF2-40B4-BE49-F238E27FC236}">
                <a16:creationId xmlns:a16="http://schemas.microsoft.com/office/drawing/2014/main" id="{5BDCB7F6-799D-BB7D-577C-776F6BD5F5A5}"/>
              </a:ext>
            </a:extLst>
          </p:cNvPr>
          <p:cNvSpPr>
            <a:spLocks noGrp="1"/>
          </p:cNvSpPr>
          <p:nvPr>
            <p:ph idx="1"/>
          </p:nvPr>
        </p:nvSpPr>
        <p:spPr>
          <a:xfrm>
            <a:off x="381242" y="1011583"/>
            <a:ext cx="11429516" cy="5303427"/>
          </a:xfrm>
        </p:spPr>
        <p:txBody>
          <a:bodyPr>
            <a:normAutofit/>
          </a:bodyPr>
          <a:lstStyle/>
          <a:p>
            <a:r>
              <a:rPr lang="en-US" altLang="zh-CN" sz="2800" b="0" dirty="0">
                <a:latin typeface="+mn-lt"/>
                <a:cs typeface="Times New Roman" panose="02020603050405020304" pitchFamily="18" charset="0"/>
              </a:rPr>
              <a:t>C</a:t>
            </a:r>
            <a:r>
              <a:rPr lang="en-US" altLang="zh-CN" sz="2800" b="0" i="0" u="none" strike="noStrike" baseline="0" dirty="0">
                <a:latin typeface="+mn-lt"/>
                <a:cs typeface="Times New Roman" panose="02020603050405020304" pitchFamily="18" charset="0"/>
              </a:rPr>
              <a:t>an simulate a series of language tasks.</a:t>
            </a:r>
          </a:p>
          <a:p>
            <a:r>
              <a:rPr lang="en-US" altLang="zh-CN" sz="2800" b="0" dirty="0">
                <a:latin typeface="+mn-lt"/>
                <a:cs typeface="Times New Roman" panose="02020603050405020304" pitchFamily="18" charset="0"/>
              </a:rPr>
              <a:t>C</a:t>
            </a:r>
            <a:r>
              <a:rPr lang="en-US" altLang="zh-CN" sz="2800" b="0" i="0" u="none" strike="noStrike" baseline="0" dirty="0">
                <a:latin typeface="+mn-lt"/>
                <a:cs typeface="Times New Roman" panose="02020603050405020304" pitchFamily="18" charset="0"/>
              </a:rPr>
              <a:t>omputation and memory cost are reasonable for academic groups.</a:t>
            </a:r>
          </a:p>
          <a:p>
            <a:r>
              <a:rPr lang="en-US" altLang="zh-CN" sz="2800" b="0" i="0" u="none" strike="noStrike" baseline="0" dirty="0">
                <a:latin typeface="+mn-lt"/>
                <a:cs typeface="Times New Roman" panose="02020603050405020304" pitchFamily="18" charset="0"/>
              </a:rPr>
              <a:t>The target function is well defined.</a:t>
            </a:r>
            <a:endParaRPr lang="en-US" altLang="zh-CN" sz="2800" b="0" dirty="0">
              <a:latin typeface="+mn-lt"/>
              <a:cs typeface="Times New Roman" panose="02020603050405020304" pitchFamily="18" charset="0"/>
            </a:endParaRPr>
          </a:p>
          <a:p>
            <a:r>
              <a:rPr lang="en-US" altLang="zh-CN" sz="2800" b="0" i="0" u="none" strike="noStrike" baseline="0" dirty="0">
                <a:latin typeface="+mn-lt"/>
                <a:cs typeface="Times New Roman" panose="02020603050405020304" pitchFamily="18" charset="0"/>
              </a:rPr>
              <a:t>The training data and the test can be clearly separated</a:t>
            </a:r>
          </a:p>
          <a:p>
            <a:r>
              <a:rPr lang="en-US" altLang="zh-CN" sz="2800" b="0" i="0" u="none" strike="noStrike" baseline="0" dirty="0">
                <a:latin typeface="+mn-lt"/>
                <a:cs typeface="Times New Roman" panose="02020603050405020304" pitchFamily="18" charset="0"/>
              </a:rPr>
              <a:t>Experiments can be conducted with strict control of variables.</a:t>
            </a:r>
            <a:endParaRPr lang="en-US" altLang="zh-CN" sz="2800" b="0" dirty="0">
              <a:latin typeface="+mn-lt"/>
              <a:cs typeface="Times New Roman" panose="02020603050405020304" pitchFamily="18" charset="0"/>
            </a:endParaRPr>
          </a:p>
          <a:p>
            <a:pPr algn="l"/>
            <a:r>
              <a:rPr lang="en-US" altLang="zh-CN" sz="2800" b="0" dirty="0">
                <a:latin typeface="+mn-lt"/>
                <a:cs typeface="Times New Roman" panose="02020603050405020304" pitchFamily="18" charset="0"/>
              </a:rPr>
              <a:t>S</a:t>
            </a:r>
            <a:r>
              <a:rPr lang="en-US" altLang="zh-CN" sz="2800" b="0" i="0" u="none" strike="noStrike" baseline="0" dirty="0">
                <a:latin typeface="+mn-lt"/>
                <a:cs typeface="Times New Roman" panose="02020603050405020304" pitchFamily="18" charset="0"/>
              </a:rPr>
              <a:t>tudy the generalization within one task or the generalization from a certain tasks to unseen tasks.</a:t>
            </a:r>
          </a:p>
          <a:p>
            <a:pPr algn="l"/>
            <a:r>
              <a:rPr lang="en-US" altLang="zh-CN" sz="2800" b="0" dirty="0">
                <a:latin typeface="+mn-lt"/>
                <a:cs typeface="Times New Roman" panose="02020603050405020304" pitchFamily="18" charset="0"/>
              </a:rPr>
              <a:t>Study the advantage of transformer over FNN</a:t>
            </a:r>
            <a:endParaRPr lang="zh-CN" altLang="en-US" sz="2800" b="0" dirty="0">
              <a:latin typeface="+mn-lt"/>
              <a:cs typeface="Times New Roman" panose="02020603050405020304" pitchFamily="18" charset="0"/>
            </a:endParaRPr>
          </a:p>
        </p:txBody>
      </p:sp>
    </p:spTree>
    <p:extLst>
      <p:ext uri="{BB962C8B-B14F-4D97-AF65-F5344CB8AC3E}">
        <p14:creationId xmlns:p14="http://schemas.microsoft.com/office/powerpoint/2010/main" val="883077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890D63C-9DBA-92E2-C01B-C7EF71C2BBE5}"/>
              </a:ext>
            </a:extLst>
          </p:cNvPr>
          <p:cNvSpPr>
            <a:spLocks noGrp="1"/>
          </p:cNvSpPr>
          <p:nvPr>
            <p:ph type="title"/>
          </p:nvPr>
        </p:nvSpPr>
        <p:spPr/>
        <p:txBody>
          <a:bodyPr/>
          <a:lstStyle/>
          <a:p>
            <a:r>
              <a:rPr lang="en-US" altLang="zh-CN" dirty="0"/>
              <a:t>Increasingly large size</a:t>
            </a:r>
            <a:endParaRPr lang="zh-CN" altLang="en-US" dirty="0"/>
          </a:p>
        </p:txBody>
      </p:sp>
      <p:pic>
        <p:nvPicPr>
          <p:cNvPr id="8" name="Picture 2">
            <a:extLst>
              <a:ext uri="{FF2B5EF4-FFF2-40B4-BE49-F238E27FC236}">
                <a16:creationId xmlns:a16="http://schemas.microsoft.com/office/drawing/2014/main" id="{9DFE881B-759C-8E02-FE57-CFEDC8ACC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06" y="1020641"/>
            <a:ext cx="7896294" cy="481671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9668329-9C1D-2DFD-F9A3-F4936E1264F1}"/>
              </a:ext>
            </a:extLst>
          </p:cNvPr>
          <p:cNvPicPr>
            <a:picLocks noChangeAspect="1"/>
          </p:cNvPicPr>
          <p:nvPr/>
        </p:nvPicPr>
        <p:blipFill>
          <a:blip r:embed="rId3"/>
          <a:stretch>
            <a:fillRect/>
          </a:stretch>
        </p:blipFill>
        <p:spPr>
          <a:xfrm>
            <a:off x="489400" y="1020641"/>
            <a:ext cx="3662669" cy="4576890"/>
          </a:xfrm>
          <a:prstGeom prst="rect">
            <a:avLst/>
          </a:prstGeom>
        </p:spPr>
      </p:pic>
    </p:spTree>
    <p:extLst>
      <p:ext uri="{BB962C8B-B14F-4D97-AF65-F5344CB8AC3E}">
        <p14:creationId xmlns:p14="http://schemas.microsoft.com/office/powerpoint/2010/main" val="4005566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6334C-A359-1549-CFAB-A127F8700FAD}"/>
              </a:ext>
            </a:extLst>
          </p:cNvPr>
          <p:cNvSpPr>
            <a:spLocks noGrp="1"/>
          </p:cNvSpPr>
          <p:nvPr>
            <p:ph type="title"/>
          </p:nvPr>
        </p:nvSpPr>
        <p:spPr>
          <a:xfrm>
            <a:off x="381242" y="2712278"/>
            <a:ext cx="11429516" cy="761979"/>
          </a:xfrm>
        </p:spPr>
        <p:txBody>
          <a:bodyPr/>
          <a:lstStyle/>
          <a:p>
            <a:pPr algn="ctr"/>
            <a:r>
              <a:rPr lang="en-US" altLang="zh-CN" dirty="0"/>
              <a:t>Study on different tasks</a:t>
            </a:r>
            <a:endParaRPr lang="zh-CN" altLang="en-US" dirty="0"/>
          </a:p>
        </p:txBody>
      </p:sp>
      <p:sp>
        <p:nvSpPr>
          <p:cNvPr id="3" name="文本框 2">
            <a:extLst>
              <a:ext uri="{FF2B5EF4-FFF2-40B4-BE49-F238E27FC236}">
                <a16:creationId xmlns:a16="http://schemas.microsoft.com/office/drawing/2014/main" id="{50859340-B5C4-B217-1F18-B813A767F922}"/>
              </a:ext>
            </a:extLst>
          </p:cNvPr>
          <p:cNvSpPr txBox="1"/>
          <p:nvPr/>
        </p:nvSpPr>
        <p:spPr>
          <a:xfrm>
            <a:off x="0" y="6334780"/>
            <a:ext cx="9882135" cy="523220"/>
          </a:xfrm>
          <a:prstGeom prst="rect">
            <a:avLst/>
          </a:prstGeom>
          <a:noFill/>
        </p:spPr>
        <p:txBody>
          <a:bodyPr wrap="square">
            <a:spAutoFit/>
          </a:bodyPr>
          <a:lstStyle/>
          <a:p>
            <a:r>
              <a:rPr lang="en-US" altLang="zh-CN" sz="1400" b="0" i="0" dirty="0">
                <a:solidFill>
                  <a:schemeClr val="bg1"/>
                </a:solidFill>
                <a:effectLst/>
                <a:latin typeface="Georgia" panose="02040502050405020303" pitchFamily="18" charset="0"/>
              </a:rPr>
              <a:t> </a:t>
            </a:r>
            <a:r>
              <a:rPr lang="en-US" altLang="zh-CN" sz="1400" b="0" i="0" dirty="0" err="1">
                <a:solidFill>
                  <a:schemeClr val="bg1"/>
                </a:solidFill>
                <a:effectLst/>
                <a:latin typeface="Georgia" panose="02040502050405020303" pitchFamily="18" charset="0"/>
              </a:rPr>
              <a:t>Zhongwang</a:t>
            </a:r>
            <a:r>
              <a:rPr lang="en-US" altLang="zh-CN" sz="1400" b="0" i="0" dirty="0">
                <a:solidFill>
                  <a:schemeClr val="bg1"/>
                </a:solidFill>
                <a:effectLst/>
                <a:latin typeface="Georgia" panose="02040502050405020303" pitchFamily="18" charset="0"/>
              </a:rPr>
              <a:t> Zhang#, </a:t>
            </a:r>
            <a:r>
              <a:rPr lang="en-US" altLang="zh-CN" sz="1400" b="0" i="0" dirty="0" err="1">
                <a:solidFill>
                  <a:schemeClr val="bg1"/>
                </a:solidFill>
                <a:effectLst/>
                <a:latin typeface="Georgia" panose="02040502050405020303" pitchFamily="18" charset="0"/>
              </a:rPr>
              <a:t>Zhiwei</a:t>
            </a:r>
            <a:r>
              <a:rPr lang="en-US" altLang="zh-CN" sz="1400" b="0" i="0" dirty="0">
                <a:solidFill>
                  <a:schemeClr val="bg1"/>
                </a:solidFill>
                <a:effectLst/>
                <a:latin typeface="Georgia" panose="02040502050405020303" pitchFamily="18" charset="0"/>
              </a:rPr>
              <a:t> Wang#, Junjie Yao, </a:t>
            </a:r>
            <a:r>
              <a:rPr lang="en-US" altLang="zh-CN" sz="1400" b="0" i="0" dirty="0" err="1">
                <a:solidFill>
                  <a:schemeClr val="bg1"/>
                </a:solidFill>
                <a:effectLst/>
                <a:latin typeface="Georgia" panose="02040502050405020303" pitchFamily="18" charset="0"/>
              </a:rPr>
              <a:t>Zhangchen</a:t>
            </a:r>
            <a:r>
              <a:rPr lang="en-US" altLang="zh-CN" sz="1400" b="0" i="0" dirty="0">
                <a:solidFill>
                  <a:schemeClr val="bg1"/>
                </a:solidFill>
                <a:effectLst/>
                <a:latin typeface="Georgia" panose="02040502050405020303" pitchFamily="18" charset="0"/>
              </a:rPr>
              <a:t> Zhou, </a:t>
            </a:r>
            <a:r>
              <a:rPr lang="en-US" altLang="zh-CN" sz="1400" b="0" i="0" dirty="0" err="1">
                <a:solidFill>
                  <a:schemeClr val="bg1"/>
                </a:solidFill>
                <a:effectLst/>
                <a:latin typeface="Georgia" panose="02040502050405020303" pitchFamily="18" charset="0"/>
              </a:rPr>
              <a:t>Xiaolong</a:t>
            </a:r>
            <a:r>
              <a:rPr lang="en-US" altLang="zh-CN" sz="1400" b="0" i="0" dirty="0">
                <a:solidFill>
                  <a:schemeClr val="bg1"/>
                </a:solidFill>
                <a:effectLst/>
                <a:latin typeface="Georgia" panose="02040502050405020303" pitchFamily="18" charset="0"/>
              </a:rPr>
              <a:t> Li, </a:t>
            </a:r>
            <a:r>
              <a:rPr lang="en-US" altLang="zh-CN" sz="1400" b="0" i="0" dirty="0" err="1">
                <a:solidFill>
                  <a:schemeClr val="bg1"/>
                </a:solidFill>
                <a:effectLst/>
                <a:latin typeface="Georgia" panose="02040502050405020303" pitchFamily="18" charset="0"/>
              </a:rPr>
              <a:t>Weinan</a:t>
            </a:r>
            <a:r>
              <a:rPr lang="en-US" altLang="zh-CN" sz="1400" b="0" i="0" dirty="0">
                <a:solidFill>
                  <a:schemeClr val="bg1"/>
                </a:solidFill>
                <a:effectLst/>
                <a:latin typeface="Georgia" panose="02040502050405020303" pitchFamily="18" charset="0"/>
              </a:rPr>
              <a:t> E, </a:t>
            </a:r>
            <a:r>
              <a:rPr lang="en-US" altLang="zh-CN" sz="1400" b="1" i="0" dirty="0">
                <a:solidFill>
                  <a:schemeClr val="bg1"/>
                </a:solidFill>
                <a:effectLst/>
                <a:latin typeface="Georgia" panose="02040502050405020303" pitchFamily="18" charset="0"/>
              </a:rPr>
              <a:t>Zhi-Qin John Xu*</a:t>
            </a:r>
            <a:r>
              <a:rPr lang="en-US" altLang="zh-CN" sz="1400" b="0" i="0" dirty="0">
                <a:solidFill>
                  <a:schemeClr val="bg1"/>
                </a:solidFill>
                <a:effectLst/>
                <a:latin typeface="Georgia" panose="02040502050405020303" pitchFamily="18" charset="0"/>
              </a:rPr>
              <a:t>, Anchor function: a type of benchmark functions for studying language models, </a:t>
            </a:r>
            <a:r>
              <a:rPr lang="en-US" altLang="zh-CN" sz="1400" b="0" i="0" dirty="0" err="1">
                <a:solidFill>
                  <a:schemeClr val="bg1"/>
                </a:solidFill>
                <a:effectLst/>
                <a:latin typeface="Georgia" panose="02040502050405020303" pitchFamily="18" charset="0"/>
              </a:rPr>
              <a:t>arxiv</a:t>
            </a:r>
            <a:r>
              <a:rPr lang="en-US" altLang="zh-CN" sz="1400" b="0" i="0" dirty="0">
                <a:solidFill>
                  <a:schemeClr val="bg1"/>
                </a:solidFill>
                <a:effectLst/>
                <a:latin typeface="Georgia" panose="02040502050405020303" pitchFamily="18" charset="0"/>
              </a:rPr>
              <a:t> 2401.08309</a:t>
            </a:r>
            <a:endParaRPr lang="zh-CN" altLang="en-US" sz="1400" dirty="0">
              <a:solidFill>
                <a:schemeClr val="bg1"/>
              </a:solidFill>
            </a:endParaRPr>
          </a:p>
        </p:txBody>
      </p:sp>
    </p:spTree>
    <p:extLst>
      <p:ext uri="{BB962C8B-B14F-4D97-AF65-F5344CB8AC3E}">
        <p14:creationId xmlns:p14="http://schemas.microsoft.com/office/powerpoint/2010/main" val="4212070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Identity learning task</a:t>
            </a:r>
            <a:endParaRPr lang="zh-CN" altLang="en-US" dirty="0"/>
          </a:p>
        </p:txBody>
      </p:sp>
      <p:sp>
        <p:nvSpPr>
          <p:cNvPr id="9" name="文本框 8">
            <a:extLst>
              <a:ext uri="{FF2B5EF4-FFF2-40B4-BE49-F238E27FC236}">
                <a16:creationId xmlns:a16="http://schemas.microsoft.com/office/drawing/2014/main" id="{7E1B248B-CB97-1B9B-1114-C96F6598BA0D}"/>
              </a:ext>
            </a:extLst>
          </p:cNvPr>
          <p:cNvSpPr txBox="1"/>
          <p:nvPr/>
        </p:nvSpPr>
        <p:spPr>
          <a:xfrm>
            <a:off x="8214637" y="1038205"/>
            <a:ext cx="2301461" cy="400110"/>
          </a:xfrm>
          <a:prstGeom prst="rect">
            <a:avLst/>
          </a:prstGeom>
          <a:noFill/>
        </p:spPr>
        <p:txBody>
          <a:bodyPr wrap="square">
            <a:spAutoFit/>
          </a:bodyPr>
          <a:lstStyle/>
          <a:p>
            <a:r>
              <a:rPr lang="en-US" altLang="zh-CN" sz="2000" b="0" i="0" u="none" strike="noStrike" baseline="0" dirty="0">
                <a:solidFill>
                  <a:schemeClr val="tx2"/>
                </a:solidFill>
              </a:rPr>
              <a:t>anchor set </a:t>
            </a:r>
            <a:r>
              <a:rPr lang="en-US" altLang="zh-CN" sz="2000" b="0" i="1" u="none" strike="noStrike" baseline="0" dirty="0">
                <a:solidFill>
                  <a:schemeClr val="tx2"/>
                </a:solidFill>
              </a:rPr>
              <a:t>A</a:t>
            </a:r>
            <a:endParaRPr lang="zh-CN" altLang="en-US" sz="2000" dirty="0">
              <a:solidFill>
                <a:schemeClr val="tx2"/>
              </a:solidFill>
            </a:endParaRPr>
          </a:p>
        </p:txBody>
      </p:sp>
      <p:sp>
        <p:nvSpPr>
          <p:cNvPr id="8" name="文本框 7">
            <a:extLst>
              <a:ext uri="{FF2B5EF4-FFF2-40B4-BE49-F238E27FC236}">
                <a16:creationId xmlns:a16="http://schemas.microsoft.com/office/drawing/2014/main" id="{187B2D96-BABF-DAB2-B21E-514D99F1BAC1}"/>
              </a:ext>
            </a:extLst>
          </p:cNvPr>
          <p:cNvSpPr txBox="1"/>
          <p:nvPr/>
        </p:nvSpPr>
        <p:spPr>
          <a:xfrm>
            <a:off x="575150" y="3381970"/>
            <a:ext cx="5295735" cy="369332"/>
          </a:xfrm>
          <a:prstGeom prst="rect">
            <a:avLst/>
          </a:prstGeom>
          <a:noFill/>
        </p:spPr>
        <p:txBody>
          <a:bodyPr wrap="square">
            <a:spAutoFit/>
          </a:bodyPr>
          <a:lstStyle/>
          <a:p>
            <a:r>
              <a:rPr lang="en-US" altLang="zh-CN" sz="1800" b="0" i="0" u="none" strike="noStrike" baseline="0" dirty="0">
                <a:solidFill>
                  <a:schemeClr val="tx2"/>
                </a:solidFill>
              </a:rPr>
              <a:t>4-layer, 4 heads decoder-only transformer, 5.6M</a:t>
            </a:r>
            <a:endParaRPr lang="zh-CN" altLang="en-US" dirty="0">
              <a:solidFill>
                <a:schemeClr val="tx2"/>
              </a:solidFill>
            </a:endParaRPr>
          </a:p>
        </p:txBody>
      </p:sp>
      <p:sp>
        <p:nvSpPr>
          <p:cNvPr id="12" name="文本框 11">
            <a:extLst>
              <a:ext uri="{FF2B5EF4-FFF2-40B4-BE49-F238E27FC236}">
                <a16:creationId xmlns:a16="http://schemas.microsoft.com/office/drawing/2014/main" id="{342FC338-EDBD-4AF5-EAFD-179D48F77D4E}"/>
              </a:ext>
            </a:extLst>
          </p:cNvPr>
          <p:cNvSpPr txBox="1"/>
          <p:nvPr/>
        </p:nvSpPr>
        <p:spPr>
          <a:xfrm>
            <a:off x="575150" y="3867730"/>
            <a:ext cx="2990795" cy="369332"/>
          </a:xfrm>
          <a:prstGeom prst="rect">
            <a:avLst/>
          </a:prstGeom>
          <a:noFill/>
        </p:spPr>
        <p:txBody>
          <a:bodyPr wrap="square">
            <a:spAutoFit/>
          </a:bodyPr>
          <a:lstStyle/>
          <a:p>
            <a:r>
              <a:rPr lang="en-US" altLang="zh-CN" sz="1800" b="0" i="0" u="none" strike="noStrike" baseline="0" dirty="0">
                <a:solidFill>
                  <a:schemeClr val="tx2"/>
                </a:solidFill>
              </a:rPr>
              <a:t>4-layer LSTM, 5.3M</a:t>
            </a:r>
            <a:endParaRPr lang="zh-CN" altLang="en-US" dirty="0">
              <a:solidFill>
                <a:schemeClr val="tx2"/>
              </a:solidFill>
            </a:endParaRPr>
          </a:p>
        </p:txBody>
      </p:sp>
      <p:sp>
        <p:nvSpPr>
          <p:cNvPr id="15" name="文本框 14">
            <a:extLst>
              <a:ext uri="{FF2B5EF4-FFF2-40B4-BE49-F238E27FC236}">
                <a16:creationId xmlns:a16="http://schemas.microsoft.com/office/drawing/2014/main" id="{867CB32F-FFA3-4FF0-FFFF-7A612AB101A0}"/>
              </a:ext>
            </a:extLst>
          </p:cNvPr>
          <p:cNvSpPr txBox="1"/>
          <p:nvPr/>
        </p:nvSpPr>
        <p:spPr>
          <a:xfrm>
            <a:off x="578637" y="4349678"/>
            <a:ext cx="4531628" cy="369332"/>
          </a:xfrm>
          <a:prstGeom prst="rect">
            <a:avLst/>
          </a:prstGeom>
          <a:noFill/>
        </p:spPr>
        <p:txBody>
          <a:bodyPr wrap="square">
            <a:spAutoFit/>
          </a:bodyPr>
          <a:lstStyle/>
          <a:p>
            <a:r>
              <a:rPr lang="en-US" altLang="zh-CN" sz="1800" b="0" i="0" u="none" strike="noStrike" baseline="0" dirty="0">
                <a:solidFill>
                  <a:schemeClr val="tx2"/>
                </a:solidFill>
              </a:rPr>
              <a:t>4-layer Fully-connected NN, 416M</a:t>
            </a:r>
            <a:endParaRPr lang="zh-CN" altLang="en-US" dirty="0">
              <a:solidFill>
                <a:schemeClr val="tx2"/>
              </a:solidFill>
            </a:endParaRPr>
          </a:p>
        </p:txBody>
      </p:sp>
      <p:sp>
        <p:nvSpPr>
          <p:cNvPr id="16" name="文本框 15">
            <a:extLst>
              <a:ext uri="{FF2B5EF4-FFF2-40B4-BE49-F238E27FC236}">
                <a16:creationId xmlns:a16="http://schemas.microsoft.com/office/drawing/2014/main" id="{FB1A6A09-28C0-9538-71D8-6878CC356606}"/>
              </a:ext>
            </a:extLst>
          </p:cNvPr>
          <p:cNvSpPr txBox="1"/>
          <p:nvPr/>
        </p:nvSpPr>
        <p:spPr>
          <a:xfrm>
            <a:off x="168975" y="5157304"/>
            <a:ext cx="4991652" cy="707886"/>
          </a:xfrm>
          <a:prstGeom prst="rect">
            <a:avLst/>
          </a:prstGeom>
          <a:noFill/>
        </p:spPr>
        <p:txBody>
          <a:bodyPr wrap="square" rtlCol="0">
            <a:spAutoFit/>
          </a:bodyPr>
          <a:lstStyle/>
          <a:p>
            <a:pPr algn="l"/>
            <a:r>
              <a:rPr lang="en-US" altLang="zh-CN" sz="2000" dirty="0">
                <a:solidFill>
                  <a:schemeClr val="tx2"/>
                </a:solidFill>
              </a:rPr>
              <a:t>Even this task can study the advantage of transformer over FNN</a:t>
            </a:r>
            <a:endParaRPr lang="zh-CN" altLang="en-US" sz="2000" dirty="0">
              <a:solidFill>
                <a:schemeClr val="tx2"/>
              </a:solidFill>
            </a:endParaRPr>
          </a:p>
        </p:txBody>
      </p:sp>
      <p:pic>
        <p:nvPicPr>
          <p:cNvPr id="1026" name="Picture 2">
            <a:extLst>
              <a:ext uri="{FF2B5EF4-FFF2-40B4-BE49-F238E27FC236}">
                <a16:creationId xmlns:a16="http://schemas.microsoft.com/office/drawing/2014/main" id="{6CECE4E7-6E8B-F50E-0241-5FB810FE8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315" y="2999458"/>
            <a:ext cx="4816103" cy="32107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9BE5C1BC-F434-99D7-019F-EB2BB23DD011}"/>
                  </a:ext>
                </a:extLst>
              </p:cNvPr>
              <p:cNvSpPr>
                <a:spLocks noGrp="1"/>
              </p:cNvSpPr>
              <p:nvPr>
                <p:ph idx="1"/>
              </p:nvPr>
            </p:nvSpPr>
            <p:spPr>
              <a:xfrm>
                <a:off x="381242" y="1700696"/>
                <a:ext cx="11429516" cy="4614314"/>
              </a:xfrm>
            </p:spPr>
            <p:txBody>
              <a:bodyPr/>
              <a:lstStyle/>
              <a:p>
                <a:endParaRPr lang="en-US" altLang="zh-CN" sz="2000" b="0" dirty="0">
                  <a:latin typeface="+mn-lt"/>
                  <a:ea typeface="+mn-ea"/>
                </a:endParaRPr>
              </a:p>
              <a:p>
                <a:r>
                  <a:rPr lang="en-US" altLang="zh-CN" sz="2000" b="0" dirty="0">
                    <a:latin typeface="+mn-lt"/>
                    <a:ea typeface="+mn-ea"/>
                  </a:rPr>
                  <a:t>Identity learning anchor function</a:t>
                </a:r>
              </a:p>
              <a:p>
                <a:pPr lvl="1"/>
                <a:r>
                  <a:rPr lang="en-US" altLang="zh-CN" b="0" dirty="0">
                    <a:latin typeface="+mn-lt"/>
                  </a:rPr>
                  <a:t>anchor set {3}; </a:t>
                </a:r>
                <a14:m>
                  <m:oMath xmlns:m="http://schemas.openxmlformats.org/officeDocument/2006/math">
                    <m:r>
                      <a:rPr lang="en-US" altLang="zh-CN" b="0" i="1">
                        <a:latin typeface="Cambria Math" panose="02040503050406030204" pitchFamily="18" charset="0"/>
                      </a:rPr>
                      <m:t>𝑔</m:t>
                    </m:r>
                    <m:d>
                      <m:dPr>
                        <m:ctrlPr>
                          <a:rPr lang="en-US" altLang="zh-CN" b="0" i="1" smtClean="0">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43, 33, 13, </m:t>
                            </m:r>
                            <m:r>
                              <a:rPr lang="en-US" altLang="zh-CN" b="0" i="1" smtClean="0">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20</m:t>
                            </m:r>
                            <m:r>
                              <a:rPr lang="en-US" altLang="zh-CN" b="0" i="1">
                                <a:latin typeface="Cambria Math" panose="02040503050406030204" pitchFamily="18" charset="0"/>
                              </a:rPr>
                              <m:t>, 89, 44</m:t>
                            </m:r>
                          </m:e>
                        </m:d>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solidFill>
                          <a:srgbClr val="7030A0"/>
                        </a:solidFill>
                        <a:latin typeface="Cambria Math" panose="02040503050406030204" pitchFamily="18" charset="0"/>
                      </a:rPr>
                      <m:t>20</m:t>
                    </m:r>
                  </m:oMath>
                </a14:m>
                <a:r>
                  <a:rPr lang="en-US" altLang="zh-CN" dirty="0"/>
                  <a:t>; </a:t>
                </a:r>
                <a14:m>
                  <m:oMath xmlns:m="http://schemas.openxmlformats.org/officeDocument/2006/math">
                    <m:r>
                      <a:rPr lang="en-US" altLang="zh-CN" b="0" i="1">
                        <a:latin typeface="Cambria Math" panose="02040503050406030204" pitchFamily="18" charset="0"/>
                      </a:rPr>
                      <m:t>𝑔</m:t>
                    </m:r>
                    <m:d>
                      <m:dPr>
                        <m:ctrlPr>
                          <a:rPr lang="en-US" altLang="zh-CN" b="0" i="1">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smtClean="0">
                                <a:latin typeface="Cambria Math" panose="02040503050406030204" pitchFamily="18" charset="0"/>
                              </a:rPr>
                              <m:t>23</m:t>
                            </m:r>
                            <m:r>
                              <a:rPr lang="en-US" altLang="zh-CN" b="0" i="1">
                                <a:latin typeface="Cambria Math" panose="02040503050406030204" pitchFamily="18" charset="0"/>
                              </a:rPr>
                              <m:t>, </m:t>
                            </m:r>
                            <m:r>
                              <a:rPr lang="en-US" altLang="zh-CN" b="0" i="1" smtClean="0">
                                <a:latin typeface="Cambria Math" panose="02040503050406030204" pitchFamily="18" charset="0"/>
                              </a:rPr>
                              <m:t>12</m:t>
                            </m:r>
                            <m:r>
                              <a:rPr lang="en-US" altLang="zh-CN" b="0" i="1">
                                <a:latin typeface="Cambria Math" panose="02040503050406030204" pitchFamily="18" charset="0"/>
                              </a:rPr>
                              <m:t>, </m:t>
                            </m:r>
                            <m:r>
                              <a:rPr lang="en-US" altLang="zh-CN" b="0" i="1" smtClean="0">
                                <a:latin typeface="Cambria Math" panose="02040503050406030204" pitchFamily="18" charset="0"/>
                              </a:rPr>
                              <m:t>7</m:t>
                            </m:r>
                            <m:r>
                              <a:rPr lang="en-US" altLang="zh-CN" b="0" i="1">
                                <a:latin typeface="Cambria Math" panose="02040503050406030204" pitchFamily="18" charset="0"/>
                              </a:rPr>
                              <m:t>3, </m:t>
                            </m:r>
                            <m:r>
                              <a:rPr lang="en-US" altLang="zh-CN" b="0" i="1">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45</m:t>
                            </m:r>
                            <m:r>
                              <a:rPr lang="en-US" altLang="zh-CN" b="0" i="1">
                                <a:latin typeface="Cambria Math" panose="02040503050406030204" pitchFamily="18" charset="0"/>
                              </a:rPr>
                              <m:t>, </m:t>
                            </m:r>
                            <m:r>
                              <a:rPr lang="en-US" altLang="zh-CN" b="0" i="1" smtClean="0">
                                <a:latin typeface="Cambria Math" panose="02040503050406030204" pitchFamily="18" charset="0"/>
                              </a:rPr>
                              <m:t>4</m:t>
                            </m:r>
                            <m:r>
                              <a:rPr lang="en-US" altLang="zh-CN" b="0" i="1">
                                <a:latin typeface="Cambria Math" panose="02040503050406030204" pitchFamily="18" charset="0"/>
                              </a:rPr>
                              <m:t>8, </m:t>
                            </m:r>
                            <m:r>
                              <a:rPr lang="en-US" altLang="zh-CN" b="0" i="1" smtClean="0">
                                <a:latin typeface="Cambria Math" panose="02040503050406030204" pitchFamily="18" charset="0"/>
                              </a:rPr>
                              <m:t>8</m:t>
                            </m:r>
                            <m:r>
                              <a:rPr lang="en-US" altLang="zh-CN" b="0" i="1">
                                <a:latin typeface="Cambria Math" panose="02040503050406030204" pitchFamily="18" charset="0"/>
                              </a:rPr>
                              <m:t>4</m:t>
                            </m:r>
                          </m:e>
                        </m:d>
                        <m:r>
                          <a:rPr lang="en-US" altLang="zh-CN" b="0" i="1">
                            <a:latin typeface="Cambria Math" panose="02040503050406030204" pitchFamily="18" charset="0"/>
                          </a:rPr>
                          <m:t>;3</m:t>
                        </m:r>
                      </m:e>
                    </m:d>
                    <m:r>
                      <a:rPr lang="en-US" altLang="zh-CN" b="0" i="1">
                        <a:latin typeface="Cambria Math" panose="02040503050406030204" pitchFamily="18" charset="0"/>
                      </a:rPr>
                      <m:t>=</m:t>
                    </m:r>
                    <m:r>
                      <a:rPr lang="en-US" altLang="zh-CN" b="0" i="1" smtClean="0">
                        <a:solidFill>
                          <a:srgbClr val="7030A0"/>
                        </a:solidFill>
                        <a:latin typeface="Cambria Math" panose="02040503050406030204" pitchFamily="18" charset="0"/>
                      </a:rPr>
                      <m:t>45</m:t>
                    </m:r>
                  </m:oMath>
                </a14:m>
                <a:endParaRPr lang="zh-CN" altLang="en-US" dirty="0"/>
              </a:p>
            </p:txBody>
          </p:sp>
        </mc:Choice>
        <mc:Fallback xmlns="">
          <p:sp>
            <p:nvSpPr>
              <p:cNvPr id="6" name="内容占位符 2">
                <a:extLst>
                  <a:ext uri="{FF2B5EF4-FFF2-40B4-BE49-F238E27FC236}">
                    <a16:creationId xmlns:a16="http://schemas.microsoft.com/office/drawing/2014/main" id="{9BE5C1BC-F434-99D7-019F-EB2BB23DD011}"/>
                  </a:ext>
                </a:extLst>
              </p:cNvPr>
              <p:cNvSpPr>
                <a:spLocks noGrp="1" noRot="1" noChangeAspect="1" noMove="1" noResize="1" noEditPoints="1" noAdjustHandles="1" noChangeArrowheads="1" noChangeShapeType="1" noTextEdit="1"/>
              </p:cNvSpPr>
              <p:nvPr>
                <p:ph idx="1"/>
              </p:nvPr>
            </p:nvSpPr>
            <p:spPr>
              <a:xfrm>
                <a:off x="381242" y="1700696"/>
                <a:ext cx="11429516" cy="4614314"/>
              </a:xfrm>
              <a:blipFill>
                <a:blip r:embed="rId4"/>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89B1CE4-B4BD-9348-EF6C-7AC3E00EC5F1}"/>
              </a:ext>
            </a:extLst>
          </p:cNvPr>
          <p:cNvPicPr>
            <a:picLocks noChangeAspect="1"/>
          </p:cNvPicPr>
          <p:nvPr/>
        </p:nvPicPr>
        <p:blipFill>
          <a:blip r:embed="rId5"/>
          <a:stretch>
            <a:fillRect/>
          </a:stretch>
        </p:blipFill>
        <p:spPr>
          <a:xfrm>
            <a:off x="799232" y="804516"/>
            <a:ext cx="3077574" cy="1334910"/>
          </a:xfrm>
          <a:prstGeom prst="rect">
            <a:avLst/>
          </a:prstGeom>
        </p:spPr>
      </p:pic>
      <p:pic>
        <p:nvPicPr>
          <p:cNvPr id="5" name="图片 4">
            <a:extLst>
              <a:ext uri="{FF2B5EF4-FFF2-40B4-BE49-F238E27FC236}">
                <a16:creationId xmlns:a16="http://schemas.microsoft.com/office/drawing/2014/main" id="{76F91E9A-43D8-3748-4BB5-309E9BD67ADF}"/>
              </a:ext>
            </a:extLst>
          </p:cNvPr>
          <p:cNvPicPr>
            <a:picLocks noChangeAspect="1"/>
          </p:cNvPicPr>
          <p:nvPr/>
        </p:nvPicPr>
        <p:blipFill>
          <a:blip r:embed="rId6"/>
          <a:stretch>
            <a:fillRect/>
          </a:stretch>
        </p:blipFill>
        <p:spPr>
          <a:xfrm>
            <a:off x="6251750" y="1471971"/>
            <a:ext cx="5521668" cy="507141"/>
          </a:xfrm>
          <a:prstGeom prst="rect">
            <a:avLst/>
          </a:prstGeom>
        </p:spPr>
      </p:pic>
    </p:spTree>
    <p:extLst>
      <p:ext uri="{BB962C8B-B14F-4D97-AF65-F5344CB8AC3E}">
        <p14:creationId xmlns:p14="http://schemas.microsoft.com/office/powerpoint/2010/main" val="15727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0A10D-0524-16C4-B3DF-D0D2C21052AC}"/>
              </a:ext>
            </a:extLst>
          </p:cNvPr>
          <p:cNvSpPr>
            <a:spLocks noGrp="1"/>
          </p:cNvSpPr>
          <p:nvPr>
            <p:ph type="title"/>
          </p:nvPr>
        </p:nvSpPr>
        <p:spPr/>
        <p:txBody>
          <a:bodyPr/>
          <a:lstStyle/>
          <a:p>
            <a:r>
              <a:rPr lang="en-US" altLang="zh-CN" dirty="0"/>
              <a:t>Forward-backward recitation task</a:t>
            </a:r>
            <a:endParaRPr lang="zh-CN" altLang="en-US" dirty="0"/>
          </a:p>
        </p:txBody>
      </p:sp>
      <p:sp>
        <p:nvSpPr>
          <p:cNvPr id="3" name="内容占位符 2">
            <a:extLst>
              <a:ext uri="{FF2B5EF4-FFF2-40B4-BE49-F238E27FC236}">
                <a16:creationId xmlns:a16="http://schemas.microsoft.com/office/drawing/2014/main" id="{2D10FDC3-0981-281A-EA54-4F218A4E2374}"/>
              </a:ext>
            </a:extLst>
          </p:cNvPr>
          <p:cNvSpPr>
            <a:spLocks noGrp="1"/>
          </p:cNvSpPr>
          <p:nvPr>
            <p:ph idx="1"/>
          </p:nvPr>
        </p:nvSpPr>
        <p:spPr/>
        <p:txBody>
          <a:bodyPr/>
          <a:lstStyle/>
          <a:p>
            <a:r>
              <a:rPr lang="zh-CN" altLang="en-US" dirty="0"/>
              <a:t>背古诗</a:t>
            </a:r>
            <a:endParaRPr lang="en-US" altLang="zh-CN" dirty="0"/>
          </a:p>
          <a:p>
            <a:r>
              <a:rPr lang="zh-CN" altLang="en-US" b="0" i="0" dirty="0">
                <a:effectLst/>
                <a:latin typeface="arial" panose="020B0604020202020204" pitchFamily="34" charset="0"/>
              </a:rPr>
              <a:t>春江潮水连海平</a:t>
            </a:r>
            <a:r>
              <a:rPr lang="zh-CN" altLang="en-US" b="0" i="0" dirty="0">
                <a:solidFill>
                  <a:srgbClr val="4D5156"/>
                </a:solidFill>
                <a:effectLst/>
                <a:latin typeface="arial" panose="020B0604020202020204" pitchFamily="34" charset="0"/>
              </a:rPr>
              <a:t>， </a:t>
            </a:r>
            <a:r>
              <a:rPr lang="zh-CN" altLang="en-US" b="0" i="0" u="sng" dirty="0">
                <a:solidFill>
                  <a:srgbClr val="4D5156"/>
                </a:solidFill>
                <a:effectLst/>
                <a:latin typeface="arial" panose="020B0604020202020204" pitchFamily="34" charset="0"/>
              </a:rPr>
              <a:t>                   </a:t>
            </a:r>
            <a:r>
              <a:rPr lang="zh-CN" altLang="en-US" b="0" i="0" dirty="0">
                <a:solidFill>
                  <a:srgbClr val="4D5156"/>
                </a:solidFill>
                <a:effectLst/>
                <a:latin typeface="arial" panose="020B0604020202020204" pitchFamily="34" charset="0"/>
              </a:rPr>
              <a:t>  </a:t>
            </a:r>
            <a:r>
              <a:rPr lang="en-US" altLang="zh-CN" b="0" i="0" dirty="0">
                <a:solidFill>
                  <a:srgbClr val="4D5156"/>
                </a:solidFill>
                <a:effectLst/>
                <a:latin typeface="arial" panose="020B0604020202020204" pitchFamily="34" charset="0"/>
              </a:rPr>
              <a:t>--</a:t>
            </a:r>
            <a:r>
              <a:rPr lang="zh-CN" altLang="en-US" b="0" i="0" dirty="0">
                <a:solidFill>
                  <a:srgbClr val="4D5156"/>
                </a:solidFill>
                <a:effectLst/>
                <a:latin typeface="arial" panose="020B0604020202020204" pitchFamily="34" charset="0"/>
              </a:rPr>
              <a:t>张若虚</a:t>
            </a:r>
            <a:r>
              <a:rPr lang="en-US" altLang="zh-CN" b="0" i="0" dirty="0">
                <a:solidFill>
                  <a:srgbClr val="4D5156"/>
                </a:solidFill>
                <a:effectLst/>
                <a:latin typeface="arial" panose="020B0604020202020204" pitchFamily="34" charset="0"/>
              </a:rPr>
              <a:t>《</a:t>
            </a:r>
            <a:r>
              <a:rPr lang="zh-CN" altLang="en-US" b="0" i="0" dirty="0">
                <a:solidFill>
                  <a:srgbClr val="4D5156"/>
                </a:solidFill>
                <a:effectLst/>
                <a:latin typeface="arial" panose="020B0604020202020204" pitchFamily="34" charset="0"/>
              </a:rPr>
              <a:t>春江花月夜</a:t>
            </a:r>
            <a:r>
              <a:rPr lang="en-US" altLang="zh-CN" b="0" i="0" dirty="0">
                <a:solidFill>
                  <a:srgbClr val="4D5156"/>
                </a:solidFill>
                <a:effectLst/>
                <a:latin typeface="arial" panose="020B0604020202020204" pitchFamily="34" charset="0"/>
              </a:rPr>
              <a:t>》</a:t>
            </a:r>
          </a:p>
          <a:p>
            <a:r>
              <a:rPr lang="zh-CN" altLang="en-US" b="0" u="sng" dirty="0">
                <a:solidFill>
                  <a:srgbClr val="4D5156"/>
                </a:solidFill>
                <a:latin typeface="arial" panose="020B0604020202020204" pitchFamily="34" charset="0"/>
              </a:rPr>
              <a:t>                         </a:t>
            </a:r>
            <a:r>
              <a:rPr lang="zh-CN" altLang="en-US" b="0" dirty="0">
                <a:solidFill>
                  <a:srgbClr val="4D5156"/>
                </a:solidFill>
                <a:latin typeface="arial" panose="020B0604020202020204" pitchFamily="34" charset="0"/>
              </a:rPr>
              <a:t>， 润物细无声。</a:t>
            </a:r>
            <a:r>
              <a:rPr lang="en-US" altLang="zh-CN" b="0" dirty="0">
                <a:solidFill>
                  <a:srgbClr val="4D5156"/>
                </a:solidFill>
                <a:latin typeface="arial" panose="020B0604020202020204" pitchFamily="34" charset="0"/>
              </a:rPr>
              <a:t>--</a:t>
            </a:r>
            <a:r>
              <a:rPr lang="zh-CN" altLang="en-US" b="0" dirty="0">
                <a:solidFill>
                  <a:srgbClr val="4D5156"/>
                </a:solidFill>
                <a:latin typeface="arial" panose="020B0604020202020204" pitchFamily="34" charset="0"/>
              </a:rPr>
              <a:t>杜甫</a:t>
            </a:r>
            <a:r>
              <a:rPr lang="en-US" altLang="zh-CN" b="0" dirty="0">
                <a:solidFill>
                  <a:srgbClr val="4D5156"/>
                </a:solidFill>
                <a:latin typeface="arial" panose="020B0604020202020204" pitchFamily="34" charset="0"/>
              </a:rPr>
              <a:t>《</a:t>
            </a:r>
            <a:r>
              <a:rPr lang="zh-CN" altLang="en-US" b="0" dirty="0">
                <a:solidFill>
                  <a:srgbClr val="4D5156"/>
                </a:solidFill>
                <a:latin typeface="arial" panose="020B0604020202020204" pitchFamily="34" charset="0"/>
              </a:rPr>
              <a:t>春夜喜雨</a:t>
            </a:r>
            <a:r>
              <a:rPr lang="en-US" altLang="zh-CN" b="0" dirty="0">
                <a:solidFill>
                  <a:srgbClr val="4D5156"/>
                </a:solidFill>
                <a:latin typeface="arial" panose="020B0604020202020204" pitchFamily="34" charset="0"/>
              </a:rPr>
              <a:t>》</a:t>
            </a:r>
            <a:endParaRPr lang="en-US" altLang="zh-CN" b="0" i="0" dirty="0">
              <a:solidFill>
                <a:srgbClr val="4D5156"/>
              </a:solidFill>
              <a:effectLst/>
              <a:latin typeface="arial" panose="020B0604020202020204" pitchFamily="34" charset="0"/>
            </a:endParaRPr>
          </a:p>
          <a:p>
            <a:endParaRPr lang="zh-CN" altLang="en-US" dirty="0"/>
          </a:p>
        </p:txBody>
      </p:sp>
    </p:spTree>
    <p:extLst>
      <p:ext uri="{BB962C8B-B14F-4D97-AF65-F5344CB8AC3E}">
        <p14:creationId xmlns:p14="http://schemas.microsoft.com/office/powerpoint/2010/main" val="301037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0A10D-0524-16C4-B3DF-D0D2C21052AC}"/>
              </a:ext>
            </a:extLst>
          </p:cNvPr>
          <p:cNvSpPr>
            <a:spLocks noGrp="1"/>
          </p:cNvSpPr>
          <p:nvPr>
            <p:ph type="title"/>
          </p:nvPr>
        </p:nvSpPr>
        <p:spPr/>
        <p:txBody>
          <a:bodyPr/>
          <a:lstStyle/>
          <a:p>
            <a:r>
              <a:rPr lang="en-US" altLang="zh-CN" dirty="0"/>
              <a:t>Forward-backward recitation task</a:t>
            </a:r>
            <a:endParaRPr lang="zh-CN" altLang="en-US" dirty="0"/>
          </a:p>
        </p:txBody>
      </p:sp>
      <p:sp>
        <p:nvSpPr>
          <p:cNvPr id="3" name="内容占位符 2">
            <a:extLst>
              <a:ext uri="{FF2B5EF4-FFF2-40B4-BE49-F238E27FC236}">
                <a16:creationId xmlns:a16="http://schemas.microsoft.com/office/drawing/2014/main" id="{2D10FDC3-0981-281A-EA54-4F218A4E2374}"/>
              </a:ext>
            </a:extLst>
          </p:cNvPr>
          <p:cNvSpPr>
            <a:spLocks noGrp="1"/>
          </p:cNvSpPr>
          <p:nvPr>
            <p:ph idx="1"/>
          </p:nvPr>
        </p:nvSpPr>
        <p:spPr/>
        <p:txBody>
          <a:bodyPr/>
          <a:lstStyle/>
          <a:p>
            <a:r>
              <a:rPr lang="zh-CN" altLang="en-US" dirty="0"/>
              <a:t>背古诗</a:t>
            </a:r>
            <a:endParaRPr lang="en-US" altLang="zh-CN" dirty="0"/>
          </a:p>
          <a:p>
            <a:r>
              <a:rPr lang="zh-CN" altLang="en-US" b="0" i="0" dirty="0">
                <a:effectLst/>
                <a:latin typeface="arial" panose="020B0604020202020204" pitchFamily="34" charset="0"/>
              </a:rPr>
              <a:t>春江潮水连海平</a:t>
            </a:r>
            <a:r>
              <a:rPr lang="zh-CN" altLang="en-US" b="0" i="0" dirty="0">
                <a:solidFill>
                  <a:srgbClr val="4D5156"/>
                </a:solidFill>
                <a:effectLst/>
                <a:latin typeface="arial" panose="020B0604020202020204" pitchFamily="34" charset="0"/>
              </a:rPr>
              <a:t>，海上明月共潮生</a:t>
            </a:r>
            <a:r>
              <a:rPr lang="zh-CN" altLang="en-US" b="0" dirty="0">
                <a:solidFill>
                  <a:srgbClr val="4D5156"/>
                </a:solidFill>
                <a:latin typeface="arial" panose="020B0604020202020204" pitchFamily="34" charset="0"/>
              </a:rPr>
              <a:t>。</a:t>
            </a:r>
            <a:r>
              <a:rPr lang="en-US" altLang="zh-CN" b="0" i="0" dirty="0">
                <a:solidFill>
                  <a:srgbClr val="4D5156"/>
                </a:solidFill>
                <a:effectLst/>
                <a:latin typeface="arial" panose="020B0604020202020204" pitchFamily="34" charset="0"/>
              </a:rPr>
              <a:t>--</a:t>
            </a:r>
            <a:r>
              <a:rPr lang="zh-CN" altLang="en-US" b="0" i="0" dirty="0">
                <a:solidFill>
                  <a:srgbClr val="4D5156"/>
                </a:solidFill>
                <a:effectLst/>
                <a:latin typeface="arial" panose="020B0604020202020204" pitchFamily="34" charset="0"/>
              </a:rPr>
              <a:t>张若虚</a:t>
            </a:r>
            <a:r>
              <a:rPr lang="en-US" altLang="zh-CN" b="0" i="0" dirty="0">
                <a:solidFill>
                  <a:srgbClr val="4D5156"/>
                </a:solidFill>
                <a:effectLst/>
                <a:latin typeface="arial" panose="020B0604020202020204" pitchFamily="34" charset="0"/>
              </a:rPr>
              <a:t>《</a:t>
            </a:r>
            <a:r>
              <a:rPr lang="zh-CN" altLang="en-US" b="0" i="0" dirty="0">
                <a:solidFill>
                  <a:srgbClr val="4D5156"/>
                </a:solidFill>
                <a:effectLst/>
                <a:latin typeface="arial" panose="020B0604020202020204" pitchFamily="34" charset="0"/>
              </a:rPr>
              <a:t>春江花月夜</a:t>
            </a:r>
            <a:r>
              <a:rPr lang="en-US" altLang="zh-CN" b="0" i="0" dirty="0">
                <a:solidFill>
                  <a:srgbClr val="4D5156"/>
                </a:solidFill>
                <a:effectLst/>
                <a:latin typeface="arial" panose="020B0604020202020204" pitchFamily="34" charset="0"/>
              </a:rPr>
              <a:t>》</a:t>
            </a:r>
          </a:p>
          <a:p>
            <a:r>
              <a:rPr lang="zh-CN" altLang="en-US" b="0" dirty="0">
                <a:solidFill>
                  <a:srgbClr val="4D5156"/>
                </a:solidFill>
                <a:latin typeface="arial" panose="020B0604020202020204" pitchFamily="34" charset="0"/>
              </a:rPr>
              <a:t>随风潜入夜， 润物细无声。</a:t>
            </a:r>
            <a:r>
              <a:rPr lang="en-US" altLang="zh-CN" b="0" dirty="0">
                <a:solidFill>
                  <a:srgbClr val="4D5156"/>
                </a:solidFill>
                <a:latin typeface="arial" panose="020B0604020202020204" pitchFamily="34" charset="0"/>
              </a:rPr>
              <a:t>--</a:t>
            </a:r>
            <a:r>
              <a:rPr lang="zh-CN" altLang="en-US" b="0" dirty="0">
                <a:solidFill>
                  <a:srgbClr val="4D5156"/>
                </a:solidFill>
                <a:latin typeface="arial" panose="020B0604020202020204" pitchFamily="34" charset="0"/>
              </a:rPr>
              <a:t>杜甫</a:t>
            </a:r>
            <a:r>
              <a:rPr lang="en-US" altLang="zh-CN" b="0" dirty="0">
                <a:solidFill>
                  <a:srgbClr val="4D5156"/>
                </a:solidFill>
                <a:latin typeface="arial" panose="020B0604020202020204" pitchFamily="34" charset="0"/>
              </a:rPr>
              <a:t>《</a:t>
            </a:r>
            <a:r>
              <a:rPr lang="zh-CN" altLang="en-US" b="0" dirty="0">
                <a:solidFill>
                  <a:srgbClr val="4D5156"/>
                </a:solidFill>
                <a:latin typeface="arial" panose="020B0604020202020204" pitchFamily="34" charset="0"/>
              </a:rPr>
              <a:t>春夜喜雨</a:t>
            </a:r>
            <a:r>
              <a:rPr lang="en-US" altLang="zh-CN" b="0" dirty="0">
                <a:solidFill>
                  <a:srgbClr val="4D5156"/>
                </a:solidFill>
                <a:latin typeface="arial" panose="020B0604020202020204" pitchFamily="34" charset="0"/>
              </a:rPr>
              <a:t>》</a:t>
            </a:r>
            <a:endParaRPr lang="en-US" altLang="zh-CN" b="0" i="0" dirty="0">
              <a:solidFill>
                <a:srgbClr val="4D5156"/>
              </a:solidFill>
              <a:effectLst/>
              <a:latin typeface="arial" panose="020B0604020202020204" pitchFamily="34" charset="0"/>
            </a:endParaRPr>
          </a:p>
          <a:p>
            <a:endParaRPr lang="zh-CN" altLang="en-US" dirty="0"/>
          </a:p>
        </p:txBody>
      </p:sp>
      <p:sp>
        <p:nvSpPr>
          <p:cNvPr id="7" name="文本框 6">
            <a:extLst>
              <a:ext uri="{FF2B5EF4-FFF2-40B4-BE49-F238E27FC236}">
                <a16:creationId xmlns:a16="http://schemas.microsoft.com/office/drawing/2014/main" id="{D4D898AD-1DBF-1E6F-0533-1A98064649BA}"/>
              </a:ext>
            </a:extLst>
          </p:cNvPr>
          <p:cNvSpPr txBox="1"/>
          <p:nvPr/>
        </p:nvSpPr>
        <p:spPr>
          <a:xfrm>
            <a:off x="8176590" y="2173357"/>
            <a:ext cx="3508983" cy="400110"/>
          </a:xfrm>
          <a:prstGeom prst="rect">
            <a:avLst/>
          </a:prstGeom>
          <a:noFill/>
        </p:spPr>
        <p:txBody>
          <a:bodyPr wrap="square" rtlCol="0">
            <a:spAutoFit/>
          </a:bodyPr>
          <a:lstStyle/>
          <a:p>
            <a:pPr algn="l"/>
            <a:r>
              <a:rPr lang="en-US" altLang="zh-CN" sz="2000" dirty="0">
                <a:solidFill>
                  <a:schemeClr val="tx2"/>
                </a:solidFill>
              </a:rPr>
              <a:t>Data size large, no difference</a:t>
            </a:r>
            <a:endParaRPr lang="zh-CN" altLang="en-US" sz="2000" dirty="0">
              <a:solidFill>
                <a:schemeClr val="tx2"/>
              </a:solidFill>
            </a:endParaRPr>
          </a:p>
        </p:txBody>
      </p:sp>
      <p:pic>
        <p:nvPicPr>
          <p:cNvPr id="4" name="图片 3">
            <a:extLst>
              <a:ext uri="{FF2B5EF4-FFF2-40B4-BE49-F238E27FC236}">
                <a16:creationId xmlns:a16="http://schemas.microsoft.com/office/drawing/2014/main" id="{16B3EA0B-85E1-7E62-B40C-810E17617E1F}"/>
              </a:ext>
            </a:extLst>
          </p:cNvPr>
          <p:cNvPicPr>
            <a:picLocks noChangeAspect="1"/>
          </p:cNvPicPr>
          <p:nvPr/>
        </p:nvPicPr>
        <p:blipFill>
          <a:blip r:embed="rId2"/>
          <a:stretch>
            <a:fillRect/>
          </a:stretch>
        </p:blipFill>
        <p:spPr>
          <a:xfrm>
            <a:off x="5737820" y="2930497"/>
            <a:ext cx="6454180" cy="3227090"/>
          </a:xfrm>
          <a:prstGeom prst="rect">
            <a:avLst/>
          </a:prstGeom>
        </p:spPr>
      </p:pic>
      <p:pic>
        <p:nvPicPr>
          <p:cNvPr id="8" name="图片 7">
            <a:extLst>
              <a:ext uri="{FF2B5EF4-FFF2-40B4-BE49-F238E27FC236}">
                <a16:creationId xmlns:a16="http://schemas.microsoft.com/office/drawing/2014/main" id="{FCD9D9B3-FA10-E4D8-60C6-B5513B65D741}"/>
              </a:ext>
            </a:extLst>
          </p:cNvPr>
          <p:cNvPicPr>
            <a:picLocks noChangeAspect="1"/>
          </p:cNvPicPr>
          <p:nvPr/>
        </p:nvPicPr>
        <p:blipFill>
          <a:blip r:embed="rId3"/>
          <a:stretch>
            <a:fillRect/>
          </a:stretch>
        </p:blipFill>
        <p:spPr>
          <a:xfrm>
            <a:off x="381242" y="3293718"/>
            <a:ext cx="5102754" cy="2152346"/>
          </a:xfrm>
          <a:prstGeom prst="rect">
            <a:avLst/>
          </a:prstGeom>
        </p:spPr>
      </p:pic>
    </p:spTree>
    <p:extLst>
      <p:ext uri="{BB962C8B-B14F-4D97-AF65-F5344CB8AC3E}">
        <p14:creationId xmlns:p14="http://schemas.microsoft.com/office/powerpoint/2010/main" val="966797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0A10D-0524-16C4-B3DF-D0D2C21052AC}"/>
              </a:ext>
            </a:extLst>
          </p:cNvPr>
          <p:cNvSpPr>
            <a:spLocks noGrp="1"/>
          </p:cNvSpPr>
          <p:nvPr>
            <p:ph type="title"/>
          </p:nvPr>
        </p:nvSpPr>
        <p:spPr/>
        <p:txBody>
          <a:bodyPr/>
          <a:lstStyle/>
          <a:p>
            <a:r>
              <a:rPr lang="en-US" altLang="zh-CN" dirty="0"/>
              <a:t>Reading comprehension task</a:t>
            </a:r>
            <a:endParaRPr lang="zh-CN" altLang="en-US" dirty="0"/>
          </a:p>
        </p:txBody>
      </p:sp>
      <p:sp>
        <p:nvSpPr>
          <p:cNvPr id="3" name="内容占位符 2">
            <a:extLst>
              <a:ext uri="{FF2B5EF4-FFF2-40B4-BE49-F238E27FC236}">
                <a16:creationId xmlns:a16="http://schemas.microsoft.com/office/drawing/2014/main" id="{3592B43D-2DE0-B8D0-5453-0E58B8867F18}"/>
              </a:ext>
            </a:extLst>
          </p:cNvPr>
          <p:cNvSpPr>
            <a:spLocks noGrp="1"/>
          </p:cNvSpPr>
          <p:nvPr>
            <p:ph idx="1"/>
          </p:nvPr>
        </p:nvSpPr>
        <p:spPr/>
        <p:txBody>
          <a:bodyPr/>
          <a:lstStyle/>
          <a:p>
            <a:pPr algn="l"/>
            <a:r>
              <a:rPr lang="zh-CN" altLang="en-US" b="0" i="0" dirty="0">
                <a:solidFill>
                  <a:srgbClr val="000000"/>
                </a:solidFill>
                <a:effectLst/>
                <a:latin typeface="Times New Roman" panose="02020603050405020304" pitchFamily="18" charset="0"/>
              </a:rPr>
              <a:t>春天到了，公园里的景色真美丽。草地上长出碧绿的小草，像铺上了绿地毯。花盆里的花都开了，有红的，黄的，白的，紫的，暗红的，十分好看。</a:t>
            </a:r>
          </a:p>
          <a:p>
            <a:pPr lvl="1" algn="l"/>
            <a:r>
              <a:rPr lang="zh-CN" altLang="en-US" b="0" i="0" dirty="0">
                <a:solidFill>
                  <a:srgbClr val="000000"/>
                </a:solidFill>
                <a:effectLst/>
                <a:latin typeface="Times New Roman" panose="02020603050405020304" pitchFamily="18" charset="0"/>
              </a:rPr>
              <a:t>这段话写公园的景色很美丽。主要写了地上的</a:t>
            </a:r>
            <a:r>
              <a:rPr lang="en-US" altLang="zh-CN" b="0" i="0" dirty="0">
                <a:solidFill>
                  <a:srgbClr val="000000"/>
                </a:solidFill>
                <a:effectLst/>
                <a:latin typeface="Times New Roman" panose="02020603050405020304" pitchFamily="18" charset="0"/>
              </a:rPr>
              <a:t>______</a:t>
            </a:r>
            <a:r>
              <a:rPr lang="zh-CN" altLang="en-US" b="0" i="0" dirty="0">
                <a:solidFill>
                  <a:srgbClr val="000000"/>
                </a:solidFill>
                <a:effectLst/>
                <a:latin typeface="Times New Roman" panose="02020603050405020304" pitchFamily="18" charset="0"/>
              </a:rPr>
              <a:t>和花盆里的</a:t>
            </a:r>
            <a:r>
              <a:rPr lang="en-US" altLang="zh-CN" b="0" i="0" dirty="0">
                <a:solidFill>
                  <a:srgbClr val="000000"/>
                </a:solidFill>
                <a:effectLst/>
                <a:latin typeface="Times New Roman" panose="02020603050405020304" pitchFamily="18" charset="0"/>
              </a:rPr>
              <a:t>______</a:t>
            </a:r>
            <a:r>
              <a:rPr lang="zh-CN" altLang="en-US" b="0" i="0" dirty="0">
                <a:solidFill>
                  <a:srgbClr val="000000"/>
                </a:solidFill>
                <a:effectLst/>
                <a:latin typeface="Times New Roman" panose="02020603050405020304" pitchFamily="18" charset="0"/>
              </a:rPr>
              <a:t>十分好看。</a:t>
            </a:r>
          </a:p>
          <a:p>
            <a:pPr algn="l"/>
            <a:r>
              <a:rPr lang="zh-CN" altLang="en-US" b="0" i="0" dirty="0">
                <a:solidFill>
                  <a:srgbClr val="000000"/>
                </a:solidFill>
                <a:effectLst/>
                <a:latin typeface="Times New Roman" panose="02020603050405020304" pitchFamily="18" charset="0"/>
              </a:rPr>
              <a:t>日月潭是一个美丽的大湖，它在我国台湾省的中部。日月潭里有个小岛把潭分成两半。潭的一边像圆圆的太阳，叫“日潭”；另一边像弯弯的月亮，叫“月潭”。两潭湖水相连，像个碧绿的大玉盘。小岛就像玉盘中的明珠。日月潭的四周是山，山上是茂密的树林。日月潭的水很深。山林倒映在潭里，湖光山色，非常美丽。我爱美丽的日月潭，我爱祖国的台湾岛。</a:t>
            </a:r>
          </a:p>
          <a:p>
            <a:pPr lvl="1" algn="l"/>
            <a:r>
              <a:rPr lang="zh-CN" altLang="en-US" b="0" i="0" dirty="0">
                <a:solidFill>
                  <a:srgbClr val="000000"/>
                </a:solidFill>
                <a:effectLst/>
                <a:latin typeface="Times New Roman" panose="02020603050405020304" pitchFamily="18" charset="0"/>
              </a:rPr>
              <a:t>小岛把潭分成两半。潭的一边像</a:t>
            </a:r>
            <a:r>
              <a:rPr lang="en-US" altLang="zh-CN" b="0" i="0" dirty="0">
                <a:solidFill>
                  <a:srgbClr val="000000"/>
                </a:solidFill>
                <a:effectLst/>
                <a:latin typeface="Times New Roman" panose="02020603050405020304" pitchFamily="18" charset="0"/>
              </a:rPr>
              <a:t>____________</a:t>
            </a:r>
            <a:r>
              <a:rPr lang="zh-CN" altLang="en-US" b="0" i="0" dirty="0">
                <a:solidFill>
                  <a:srgbClr val="000000"/>
                </a:solidFill>
                <a:effectLst/>
                <a:latin typeface="Times New Roman" panose="02020603050405020304" pitchFamily="18" charset="0"/>
              </a:rPr>
              <a:t>，叫“</a:t>
            </a:r>
            <a:r>
              <a:rPr lang="en-US" altLang="zh-CN" b="0" i="0" dirty="0">
                <a:solidFill>
                  <a:srgbClr val="000000"/>
                </a:solidFill>
                <a:effectLst/>
                <a:latin typeface="Times New Roman" panose="02020603050405020304" pitchFamily="18" charset="0"/>
              </a:rPr>
              <a:t>______”</a:t>
            </a:r>
            <a:r>
              <a:rPr lang="zh-CN" altLang="en-US" b="0" i="0" dirty="0">
                <a:solidFill>
                  <a:srgbClr val="000000"/>
                </a:solidFill>
                <a:effectLst/>
                <a:latin typeface="Times New Roman" panose="02020603050405020304" pitchFamily="18" charset="0"/>
              </a:rPr>
              <a:t>，另一边像</a:t>
            </a:r>
            <a:r>
              <a:rPr lang="en-US" altLang="zh-CN" b="0" i="0" dirty="0">
                <a:solidFill>
                  <a:srgbClr val="000000"/>
                </a:solidFill>
                <a:effectLst/>
                <a:latin typeface="Times New Roman" panose="02020603050405020304" pitchFamily="18" charset="0"/>
              </a:rPr>
              <a:t>____________</a:t>
            </a:r>
            <a:r>
              <a:rPr lang="zh-CN" altLang="en-US" b="0" i="0" dirty="0">
                <a:solidFill>
                  <a:srgbClr val="000000"/>
                </a:solidFill>
                <a:effectLst/>
                <a:latin typeface="Times New Roman" panose="02020603050405020304" pitchFamily="18" charset="0"/>
              </a:rPr>
              <a:t>，叫“</a:t>
            </a:r>
            <a:r>
              <a:rPr lang="en-US" altLang="zh-CN" b="0" i="0" dirty="0">
                <a:solidFill>
                  <a:srgbClr val="000000"/>
                </a:solidFill>
                <a:effectLst/>
                <a:latin typeface="Times New Roman" panose="02020603050405020304" pitchFamily="18" charset="0"/>
              </a:rPr>
              <a:t>______”</a:t>
            </a:r>
            <a:r>
              <a:rPr lang="zh-CN" altLang="en-US" b="0" i="0" dirty="0">
                <a:solidFill>
                  <a:srgbClr val="000000"/>
                </a:solidFill>
                <a:effectLst/>
                <a:latin typeface="Times New Roman" panose="02020603050405020304" pitchFamily="18" charset="0"/>
              </a:rPr>
              <a:t>。两潭湖水相连，像个</a:t>
            </a:r>
            <a:r>
              <a:rPr lang="en-US" altLang="zh-CN" b="0" i="0" dirty="0">
                <a:solidFill>
                  <a:srgbClr val="000000"/>
                </a:solidFill>
                <a:effectLst/>
                <a:latin typeface="Times New Roman" panose="02020603050405020304" pitchFamily="18" charset="0"/>
              </a:rPr>
              <a:t>____________</a:t>
            </a:r>
            <a:r>
              <a:rPr lang="zh-CN" altLang="en-US" b="0" i="0" dirty="0">
                <a:solidFill>
                  <a:srgbClr val="000000"/>
                </a:solidFill>
                <a:effectLst/>
                <a:latin typeface="Times New Roman" panose="02020603050405020304" pitchFamily="18" charset="0"/>
              </a:rPr>
              <a:t>，小岛就像</a:t>
            </a:r>
            <a:r>
              <a:rPr lang="en-US" altLang="zh-CN" b="0" i="0" dirty="0">
                <a:solidFill>
                  <a:srgbClr val="000000"/>
                </a:solidFill>
                <a:effectLst/>
                <a:latin typeface="Times New Roman" panose="02020603050405020304" pitchFamily="18" charset="0"/>
              </a:rPr>
              <a:t>____________</a:t>
            </a:r>
            <a:r>
              <a:rPr lang="zh-CN" altLang="en-US" b="0" i="0" dirty="0">
                <a:solidFill>
                  <a:srgbClr val="000000"/>
                </a:solidFill>
                <a:effectLst/>
                <a:latin typeface="Times New Roman" panose="02020603050405020304" pitchFamily="18" charset="0"/>
              </a:rPr>
              <a:t>。</a:t>
            </a:r>
          </a:p>
          <a:p>
            <a:endParaRPr lang="zh-CN" altLang="en-US" dirty="0"/>
          </a:p>
        </p:txBody>
      </p:sp>
    </p:spTree>
    <p:extLst>
      <p:ext uri="{BB962C8B-B14F-4D97-AF65-F5344CB8AC3E}">
        <p14:creationId xmlns:p14="http://schemas.microsoft.com/office/powerpoint/2010/main" val="1196191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0A10D-0524-16C4-B3DF-D0D2C21052AC}"/>
              </a:ext>
            </a:extLst>
          </p:cNvPr>
          <p:cNvSpPr>
            <a:spLocks noGrp="1"/>
          </p:cNvSpPr>
          <p:nvPr>
            <p:ph type="title"/>
          </p:nvPr>
        </p:nvSpPr>
        <p:spPr/>
        <p:txBody>
          <a:bodyPr/>
          <a:lstStyle/>
          <a:p>
            <a:r>
              <a:rPr lang="en-US" altLang="zh-CN" dirty="0"/>
              <a:t>Reading comprehension task</a:t>
            </a:r>
            <a:endParaRPr lang="zh-CN" altLang="en-US" dirty="0"/>
          </a:p>
        </p:txBody>
      </p:sp>
      <p:pic>
        <p:nvPicPr>
          <p:cNvPr id="7" name="图片 6">
            <a:extLst>
              <a:ext uri="{FF2B5EF4-FFF2-40B4-BE49-F238E27FC236}">
                <a16:creationId xmlns:a16="http://schemas.microsoft.com/office/drawing/2014/main" id="{08483BA8-C7F1-DB29-A865-732A95D87659}"/>
              </a:ext>
            </a:extLst>
          </p:cNvPr>
          <p:cNvPicPr>
            <a:picLocks noChangeAspect="1"/>
          </p:cNvPicPr>
          <p:nvPr/>
        </p:nvPicPr>
        <p:blipFill>
          <a:blip r:embed="rId2"/>
          <a:stretch>
            <a:fillRect/>
          </a:stretch>
        </p:blipFill>
        <p:spPr>
          <a:xfrm>
            <a:off x="273090" y="2412655"/>
            <a:ext cx="4680954" cy="1931690"/>
          </a:xfrm>
          <a:prstGeom prst="rect">
            <a:avLst/>
          </a:prstGeom>
        </p:spPr>
      </p:pic>
      <p:pic>
        <p:nvPicPr>
          <p:cNvPr id="4" name="图片 3">
            <a:extLst>
              <a:ext uri="{FF2B5EF4-FFF2-40B4-BE49-F238E27FC236}">
                <a16:creationId xmlns:a16="http://schemas.microsoft.com/office/drawing/2014/main" id="{A427DB8A-54F1-E30C-C8D2-4343C76A8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236" y="1491718"/>
            <a:ext cx="5807309" cy="3874564"/>
          </a:xfrm>
          <a:prstGeom prst="rect">
            <a:avLst/>
          </a:prstGeom>
        </p:spPr>
      </p:pic>
    </p:spTree>
    <p:extLst>
      <p:ext uri="{BB962C8B-B14F-4D97-AF65-F5344CB8AC3E}">
        <p14:creationId xmlns:p14="http://schemas.microsoft.com/office/powerpoint/2010/main" val="849251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30F01-FBB5-6E6C-6218-BAA7B2F21A3A}"/>
              </a:ext>
            </a:extLst>
          </p:cNvPr>
          <p:cNvSpPr>
            <a:spLocks noGrp="1"/>
          </p:cNvSpPr>
          <p:nvPr>
            <p:ph type="title"/>
          </p:nvPr>
        </p:nvSpPr>
        <p:spPr/>
        <p:txBody>
          <a:bodyPr/>
          <a:lstStyle/>
          <a:p>
            <a:r>
              <a:rPr lang="en-US" altLang="zh-CN" dirty="0"/>
              <a:t>Classification task</a:t>
            </a:r>
            <a:endParaRPr lang="zh-CN" altLang="en-US" dirty="0"/>
          </a:p>
        </p:txBody>
      </p:sp>
      <p:sp>
        <p:nvSpPr>
          <p:cNvPr id="3" name="内容占位符 2">
            <a:extLst>
              <a:ext uri="{FF2B5EF4-FFF2-40B4-BE49-F238E27FC236}">
                <a16:creationId xmlns:a16="http://schemas.microsoft.com/office/drawing/2014/main" id="{8528216F-0E3E-6489-8F7B-E2E3DB00FD57}"/>
              </a:ext>
            </a:extLst>
          </p:cNvPr>
          <p:cNvSpPr>
            <a:spLocks noGrp="1"/>
          </p:cNvSpPr>
          <p:nvPr>
            <p:ph idx="1"/>
          </p:nvPr>
        </p:nvSpPr>
        <p:spPr/>
        <p:txBody>
          <a:bodyPr/>
          <a:lstStyle/>
          <a:p>
            <a:pPr algn="just"/>
            <a:r>
              <a:rPr lang="en-US" altLang="zh-CN" sz="1800" b="0" kern="100" dirty="0">
                <a:effectLst/>
                <a:latin typeface="+mn-lt"/>
                <a:ea typeface="等线" panose="02010600030101010101" pitchFamily="2" charset="-122"/>
                <a:cs typeface="Times New Roman" panose="02020603050405020304" pitchFamily="18" charset="0"/>
              </a:rPr>
              <a:t>In Finland , the city of </a:t>
            </a:r>
            <a:r>
              <a:rPr lang="en-US" altLang="zh-CN" sz="1800" b="0" kern="100" dirty="0" err="1">
                <a:effectLst/>
                <a:latin typeface="+mn-lt"/>
                <a:ea typeface="等线" panose="02010600030101010101" pitchFamily="2" charset="-122"/>
                <a:cs typeface="Times New Roman" panose="02020603050405020304" pitchFamily="18" charset="0"/>
              </a:rPr>
              <a:t>Forssa</a:t>
            </a:r>
            <a:r>
              <a:rPr lang="en-US" altLang="zh-CN" sz="1800" b="0" kern="100" dirty="0">
                <a:effectLst/>
                <a:latin typeface="+mn-lt"/>
                <a:ea typeface="等线" panose="02010600030101010101" pitchFamily="2" charset="-122"/>
                <a:cs typeface="Times New Roman" panose="02020603050405020304" pitchFamily="18" charset="0"/>
              </a:rPr>
              <a:t> has said it will not pay compensation to food industry companies HK </a:t>
            </a:r>
            <a:r>
              <a:rPr lang="en-US" altLang="zh-CN" sz="1800" b="0" kern="100" dirty="0" err="1">
                <a:effectLst/>
                <a:latin typeface="+mn-lt"/>
                <a:ea typeface="等线" panose="02010600030101010101" pitchFamily="2" charset="-122"/>
                <a:cs typeface="Times New Roman" panose="02020603050405020304" pitchFamily="18" charset="0"/>
              </a:rPr>
              <a:t>Ruokatalo</a:t>
            </a:r>
            <a:r>
              <a:rPr lang="en-US" altLang="zh-CN" sz="1800" b="0" kern="100" dirty="0">
                <a:effectLst/>
                <a:latin typeface="+mn-lt"/>
                <a:ea typeface="等线" panose="02010600030101010101" pitchFamily="2" charset="-122"/>
                <a:cs typeface="Times New Roman" panose="02020603050405020304" pitchFamily="18" charset="0"/>
              </a:rPr>
              <a:t> and Atria for the lye leak into tap water that occurred in March 2008 . </a:t>
            </a:r>
            <a:r>
              <a:rPr lang="en-US" altLang="zh-CN" sz="1800" b="0" kern="100" dirty="0">
                <a:solidFill>
                  <a:schemeClr val="tx1"/>
                </a:solidFill>
                <a:effectLst/>
                <a:latin typeface="+mn-lt"/>
                <a:ea typeface="等线" panose="02010600030101010101" pitchFamily="2" charset="-122"/>
                <a:cs typeface="Times New Roman" panose="02020603050405020304" pitchFamily="18" charset="0"/>
              </a:rPr>
              <a:t>negative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In the reporting period , the company 's operating profit grew by 43.2 % to EUR 6 million .  </a:t>
            </a:r>
            <a:r>
              <a:rPr lang="en-US" altLang="zh-CN" sz="1800" b="0" kern="100" dirty="0">
                <a:solidFill>
                  <a:schemeClr val="tx1"/>
                </a:solidFill>
                <a:latin typeface="+mn-lt"/>
                <a:ea typeface="等线" panose="02010600030101010101" pitchFamily="2" charset="-122"/>
                <a:cs typeface="Times New Roman" panose="02020603050405020304" pitchFamily="18" charset="0"/>
              </a:rPr>
              <a:t>positive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Circulation revenue has increased by 5 % in Finland and 4 % in Sweden in 2008 . </a:t>
            </a:r>
            <a:r>
              <a:rPr lang="en-US" altLang="zh-CN" sz="1800" b="0" kern="100" dirty="0">
                <a:solidFill>
                  <a:schemeClr val="tx1"/>
                </a:solidFill>
                <a:latin typeface="+mn-lt"/>
                <a:ea typeface="等线" panose="02010600030101010101" pitchFamily="2" charset="-122"/>
                <a:cs typeface="Times New Roman" panose="02020603050405020304" pitchFamily="18" charset="0"/>
              </a:rPr>
              <a:t>positive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The Baltimore Police and Fire Pension , which has about $ 1.5 billion , lost about $ 3.5 million in Madoff Ponzi scheme . </a:t>
            </a:r>
            <a:r>
              <a:rPr lang="en-US" altLang="zh-CN" sz="1800" b="0" kern="100" dirty="0">
                <a:solidFill>
                  <a:schemeClr val="tx1"/>
                </a:solidFill>
                <a:effectLst/>
                <a:latin typeface="+mn-lt"/>
                <a:ea typeface="等线" panose="02010600030101010101" pitchFamily="2" charset="-122"/>
                <a:cs typeface="Times New Roman" panose="02020603050405020304" pitchFamily="18" charset="0"/>
              </a:rPr>
              <a:t>negative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HELSINKI Thomson Financial - Shares in Cargotec fell sharply in early afternoon trade after the cargo handling group posted a surprise drop in April-June profits , which overshadowed the large number of new orders received during the three months .  </a:t>
            </a:r>
            <a:r>
              <a:rPr lang="en-US" altLang="zh-CN" sz="1800" b="0" kern="100" dirty="0">
                <a:solidFill>
                  <a:schemeClr val="tx1"/>
                </a:solidFill>
                <a:effectLst/>
                <a:latin typeface="+mn-lt"/>
                <a:ea typeface="等线" panose="02010600030101010101" pitchFamily="2" charset="-122"/>
                <a:cs typeface="Times New Roman" panose="02020603050405020304" pitchFamily="18" charset="0"/>
              </a:rPr>
              <a:t>negative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The acquisition will have an immediate positive impact on </a:t>
            </a:r>
            <a:r>
              <a:rPr lang="en-US" altLang="zh-CN" sz="1800" b="0" kern="100" dirty="0" err="1">
                <a:effectLst/>
                <a:latin typeface="+mn-lt"/>
                <a:ea typeface="等线" panose="02010600030101010101" pitchFamily="2" charset="-122"/>
                <a:cs typeface="Times New Roman" panose="02020603050405020304" pitchFamily="18" charset="0"/>
              </a:rPr>
              <a:t>Aspocomp</a:t>
            </a:r>
            <a:r>
              <a:rPr lang="en-US" altLang="zh-CN" sz="1800" b="0" kern="100" dirty="0">
                <a:effectLst/>
                <a:latin typeface="+mn-lt"/>
                <a:ea typeface="等线" panose="02010600030101010101" pitchFamily="2" charset="-122"/>
                <a:cs typeface="Times New Roman" panose="02020603050405020304" pitchFamily="18" charset="0"/>
              </a:rPr>
              <a:t> 's financial result . </a:t>
            </a:r>
            <a:r>
              <a:rPr lang="en-US" altLang="zh-CN" sz="1800" b="0" kern="100" dirty="0">
                <a:solidFill>
                  <a:schemeClr val="tx1"/>
                </a:solidFill>
                <a:latin typeface="+mn-lt"/>
                <a:ea typeface="等线" panose="02010600030101010101" pitchFamily="2" charset="-122"/>
                <a:cs typeface="Times New Roman" panose="02020603050405020304" pitchFamily="18" charset="0"/>
              </a:rPr>
              <a:t>positive</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Before FKI , John Jiang has worked in several general manager or senior business consultant positions for international companies in China . </a:t>
            </a:r>
            <a:r>
              <a:rPr lang="en-US" altLang="zh-CN" sz="1800" b="0" kern="100" dirty="0">
                <a:solidFill>
                  <a:schemeClr val="tx1"/>
                </a:solidFill>
                <a:effectLst/>
                <a:latin typeface="+mn-lt"/>
                <a:ea typeface="等线" panose="02010600030101010101" pitchFamily="2" charset="-122"/>
                <a:cs typeface="Times New Roman" panose="02020603050405020304" pitchFamily="18" charset="0"/>
              </a:rPr>
              <a:t>neutral</a:t>
            </a:r>
            <a:r>
              <a:rPr lang="en-US" altLang="zh-CN" sz="1800" b="0" kern="100" dirty="0">
                <a:effectLst/>
                <a:latin typeface="+mn-lt"/>
                <a:ea typeface="等线" panose="02010600030101010101" pitchFamily="2" charset="-122"/>
                <a:cs typeface="Times New Roman" panose="02020603050405020304" pitchFamily="18" charset="0"/>
              </a:rPr>
              <a:t>;</a:t>
            </a:r>
            <a:endParaRPr lang="zh-CN" altLang="zh-CN" sz="1800" b="0" kern="100" dirty="0">
              <a:effectLst/>
              <a:latin typeface="+mn-lt"/>
              <a:ea typeface="等线" panose="02010600030101010101" pitchFamily="2" charset="-122"/>
              <a:cs typeface="Times New Roman" panose="02020603050405020304" pitchFamily="18" charset="0"/>
            </a:endParaRPr>
          </a:p>
          <a:p>
            <a:pPr algn="just"/>
            <a:r>
              <a:rPr lang="en-US" altLang="zh-CN" sz="1800" b="0" kern="100" dirty="0">
                <a:effectLst/>
                <a:latin typeface="+mn-lt"/>
                <a:ea typeface="等线" panose="02010600030101010101" pitchFamily="2" charset="-122"/>
                <a:cs typeface="Times New Roman" panose="02020603050405020304" pitchFamily="18" charset="0"/>
              </a:rPr>
              <a:t>Here is the test example</a:t>
            </a:r>
            <a:r>
              <a:rPr lang="zh-CN" altLang="zh-CN" sz="1800" b="0" kern="100" dirty="0">
                <a:effectLst/>
                <a:latin typeface="+mn-lt"/>
                <a:ea typeface="等线" panose="02010600030101010101" pitchFamily="2" charset="-122"/>
                <a:cs typeface="Times New Roman" panose="02020603050405020304" pitchFamily="18" charset="0"/>
              </a:rPr>
              <a:t>：</a:t>
            </a:r>
          </a:p>
          <a:p>
            <a:pPr algn="just"/>
            <a:r>
              <a:rPr lang="en-US" altLang="zh-CN" sz="1800" b="0" kern="100" dirty="0">
                <a:effectLst/>
                <a:latin typeface="+mn-lt"/>
                <a:ea typeface="等线" panose="02010600030101010101" pitchFamily="2" charset="-122"/>
                <a:cs typeface="Times New Roman" panose="02020603050405020304" pitchFamily="18" charset="0"/>
              </a:rPr>
              <a:t>Net interest income was EUR 39.3 </a:t>
            </a:r>
            <a:r>
              <a:rPr lang="en-US" altLang="zh-CN" sz="1800" b="0" kern="100" dirty="0" err="1">
                <a:effectLst/>
                <a:latin typeface="+mn-lt"/>
                <a:ea typeface="等线" panose="02010600030101010101" pitchFamily="2" charset="-122"/>
                <a:cs typeface="Times New Roman" panose="02020603050405020304" pitchFamily="18" charset="0"/>
              </a:rPr>
              <a:t>mn</a:t>
            </a:r>
            <a:r>
              <a:rPr lang="en-US" altLang="zh-CN" sz="1800" b="0" kern="100" dirty="0">
                <a:effectLst/>
                <a:latin typeface="+mn-lt"/>
                <a:ea typeface="等线" panose="02010600030101010101" pitchFamily="2" charset="-122"/>
                <a:cs typeface="Times New Roman" panose="02020603050405020304" pitchFamily="18" charset="0"/>
              </a:rPr>
              <a:t> , up from EUR 32.7 </a:t>
            </a:r>
            <a:r>
              <a:rPr lang="en-US" altLang="zh-CN" sz="1800" b="0" kern="100" dirty="0" err="1">
                <a:effectLst/>
                <a:latin typeface="+mn-lt"/>
                <a:ea typeface="等线" panose="02010600030101010101" pitchFamily="2" charset="-122"/>
                <a:cs typeface="Times New Roman" panose="02020603050405020304" pitchFamily="18" charset="0"/>
              </a:rPr>
              <a:t>mn</a:t>
            </a:r>
            <a:r>
              <a:rPr lang="en-US" altLang="zh-CN" sz="1800" b="0" kern="100" dirty="0">
                <a:effectLst/>
                <a:latin typeface="+mn-lt"/>
                <a:ea typeface="等线" panose="02010600030101010101" pitchFamily="2" charset="-122"/>
                <a:cs typeface="Times New Roman" panose="02020603050405020304" pitchFamily="18" charset="0"/>
              </a:rPr>
              <a:t> .</a:t>
            </a:r>
            <a:endParaRPr lang="zh-CN" altLang="zh-CN" sz="1800" b="0" kern="100" dirty="0">
              <a:effectLst/>
              <a:latin typeface="+mn-lt"/>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051422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30F01-FBB5-6E6C-6218-BAA7B2F21A3A}"/>
              </a:ext>
            </a:extLst>
          </p:cNvPr>
          <p:cNvSpPr>
            <a:spLocks noGrp="1"/>
          </p:cNvSpPr>
          <p:nvPr>
            <p:ph type="title"/>
          </p:nvPr>
        </p:nvSpPr>
        <p:spPr/>
        <p:txBody>
          <a:bodyPr/>
          <a:lstStyle/>
          <a:p>
            <a:r>
              <a:rPr lang="en-US" altLang="zh-CN" dirty="0"/>
              <a:t>Classification task</a:t>
            </a:r>
            <a:endParaRPr lang="zh-CN" altLang="en-US" dirty="0"/>
          </a:p>
        </p:txBody>
      </p:sp>
      <p:pic>
        <p:nvPicPr>
          <p:cNvPr id="7" name="图片 6">
            <a:extLst>
              <a:ext uri="{FF2B5EF4-FFF2-40B4-BE49-F238E27FC236}">
                <a16:creationId xmlns:a16="http://schemas.microsoft.com/office/drawing/2014/main" id="{A5C57B0F-2156-72EE-AE81-1A3027F2B698}"/>
              </a:ext>
            </a:extLst>
          </p:cNvPr>
          <p:cNvPicPr>
            <a:picLocks noChangeAspect="1"/>
          </p:cNvPicPr>
          <p:nvPr/>
        </p:nvPicPr>
        <p:blipFill>
          <a:blip r:embed="rId2"/>
          <a:stretch>
            <a:fillRect/>
          </a:stretch>
        </p:blipFill>
        <p:spPr>
          <a:xfrm>
            <a:off x="269309" y="862675"/>
            <a:ext cx="4920936" cy="2005785"/>
          </a:xfrm>
          <a:prstGeom prst="rect">
            <a:avLst/>
          </a:prstGeom>
        </p:spPr>
      </p:pic>
      <p:pic>
        <p:nvPicPr>
          <p:cNvPr id="3" name="图片 2">
            <a:extLst>
              <a:ext uri="{FF2B5EF4-FFF2-40B4-BE49-F238E27FC236}">
                <a16:creationId xmlns:a16="http://schemas.microsoft.com/office/drawing/2014/main" id="{BC047EA3-4606-6674-C48A-C6FA21B56A0D}"/>
              </a:ext>
            </a:extLst>
          </p:cNvPr>
          <p:cNvPicPr>
            <a:picLocks noChangeAspect="1"/>
          </p:cNvPicPr>
          <p:nvPr/>
        </p:nvPicPr>
        <p:blipFill>
          <a:blip r:embed="rId3"/>
          <a:stretch>
            <a:fillRect/>
          </a:stretch>
        </p:blipFill>
        <p:spPr>
          <a:xfrm>
            <a:off x="5719342" y="1044783"/>
            <a:ext cx="6298652" cy="1634746"/>
          </a:xfrm>
          <a:prstGeom prst="rect">
            <a:avLst/>
          </a:prstGeom>
        </p:spPr>
      </p:pic>
      <p:sp>
        <p:nvSpPr>
          <p:cNvPr id="5" name="文本框 4">
            <a:extLst>
              <a:ext uri="{FF2B5EF4-FFF2-40B4-BE49-F238E27FC236}">
                <a16:creationId xmlns:a16="http://schemas.microsoft.com/office/drawing/2014/main" id="{DAE5516A-A512-FF04-F275-7C018B7936C1}"/>
              </a:ext>
            </a:extLst>
          </p:cNvPr>
          <p:cNvSpPr txBox="1"/>
          <p:nvPr/>
        </p:nvSpPr>
        <p:spPr>
          <a:xfrm>
            <a:off x="514056" y="3049331"/>
            <a:ext cx="11561035" cy="707886"/>
          </a:xfrm>
          <a:prstGeom prst="rect">
            <a:avLst/>
          </a:prstGeom>
          <a:noFill/>
        </p:spPr>
        <p:txBody>
          <a:bodyPr wrap="square">
            <a:spAutoFit/>
          </a:bodyPr>
          <a:lstStyle/>
          <a:p>
            <a:r>
              <a:rPr lang="en-US" altLang="zh-CN" sz="2000" dirty="0">
                <a:solidFill>
                  <a:schemeClr val="tx2"/>
                </a:solidFill>
              </a:rPr>
              <a:t>The model constructs a representation of the size relationships among numbers in [20,100] using the training data.</a:t>
            </a:r>
            <a:endParaRPr lang="zh-CN" altLang="en-US" sz="2000" dirty="0">
              <a:solidFill>
                <a:schemeClr val="tx2"/>
              </a:solidFill>
            </a:endParaRPr>
          </a:p>
        </p:txBody>
      </p:sp>
      <p:pic>
        <p:nvPicPr>
          <p:cNvPr id="8" name="图片 7">
            <a:extLst>
              <a:ext uri="{FF2B5EF4-FFF2-40B4-BE49-F238E27FC236}">
                <a16:creationId xmlns:a16="http://schemas.microsoft.com/office/drawing/2014/main" id="{23F0FB4A-9F3F-13C1-0535-E02A270FE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93" y="3516682"/>
            <a:ext cx="4127698" cy="2751798"/>
          </a:xfrm>
          <a:prstGeom prst="rect">
            <a:avLst/>
          </a:prstGeom>
        </p:spPr>
      </p:pic>
    </p:spTree>
    <p:extLst>
      <p:ext uri="{BB962C8B-B14F-4D97-AF65-F5344CB8AC3E}">
        <p14:creationId xmlns:p14="http://schemas.microsoft.com/office/powerpoint/2010/main" val="3351110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1B653-E3A5-EDEA-6A75-53B591464F9F}"/>
              </a:ext>
            </a:extLst>
          </p:cNvPr>
          <p:cNvSpPr>
            <a:spLocks noGrp="1"/>
          </p:cNvSpPr>
          <p:nvPr>
            <p:ph type="title"/>
          </p:nvPr>
        </p:nvSpPr>
        <p:spPr/>
        <p:txBody>
          <a:bodyPr/>
          <a:lstStyle/>
          <a:p>
            <a:r>
              <a:rPr lang="en-US" altLang="zh-CN" dirty="0"/>
              <a:t>Composite task</a:t>
            </a:r>
            <a:endParaRPr lang="zh-CN" altLang="en-US" dirty="0"/>
          </a:p>
        </p:txBody>
      </p:sp>
      <p:pic>
        <p:nvPicPr>
          <p:cNvPr id="11" name="图片 10">
            <a:extLst>
              <a:ext uri="{FF2B5EF4-FFF2-40B4-BE49-F238E27FC236}">
                <a16:creationId xmlns:a16="http://schemas.microsoft.com/office/drawing/2014/main" id="{04939F98-9442-84E5-4388-F1FFE5ED4174}"/>
              </a:ext>
            </a:extLst>
          </p:cNvPr>
          <p:cNvPicPr>
            <a:picLocks noChangeAspect="1"/>
          </p:cNvPicPr>
          <p:nvPr/>
        </p:nvPicPr>
        <p:blipFill>
          <a:blip r:embed="rId2"/>
          <a:stretch>
            <a:fillRect/>
          </a:stretch>
        </p:blipFill>
        <p:spPr>
          <a:xfrm>
            <a:off x="5034231" y="800224"/>
            <a:ext cx="7024818" cy="4091816"/>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A6C11BD-B595-9273-DB6D-DA10D015AA7E}"/>
                  </a:ext>
                </a:extLst>
              </p:cNvPr>
              <p:cNvSpPr txBox="1"/>
              <p:nvPr/>
            </p:nvSpPr>
            <p:spPr>
              <a:xfrm>
                <a:off x="301877" y="3230924"/>
                <a:ext cx="4003040" cy="1757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2"/>
                              </a:solidFill>
                              <a:latin typeface="Cambria Math" panose="02040503050406030204" pitchFamily="18" charset="0"/>
                              <a:cs typeface="Cambria Math" panose="02040503050406030204" charset="0"/>
                            </a:rPr>
                          </m:ctrlPr>
                        </m:sSubPr>
                        <m:e>
                          <m:r>
                            <a:rPr lang="en-US" altLang="zh-CN" sz="2400" i="1">
                              <a:solidFill>
                                <a:schemeClr val="tx2"/>
                              </a:solidFill>
                              <a:latin typeface="Cambria Math" panose="02040503050406030204" charset="0"/>
                              <a:cs typeface="Cambria Math" panose="02040503050406030204" charset="0"/>
                            </a:rPr>
                            <m:t>𝑓</m:t>
                          </m:r>
                        </m:e>
                        <m:sub>
                          <m:r>
                            <a:rPr lang="en-US" altLang="zh-CN" sz="2400" i="1">
                              <a:solidFill>
                                <a:schemeClr val="tx2"/>
                              </a:solidFill>
                              <a:latin typeface="Cambria Math" panose="02040503050406030204" charset="0"/>
                              <a:cs typeface="Cambria Math" panose="02040503050406030204" charset="0"/>
                            </a:rPr>
                            <m:t>𝑎</m:t>
                          </m:r>
                        </m:sub>
                      </m:sSub>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𝑥</m:t>
                      </m:r>
                      <m:r>
                        <a:rPr lang="en-US" altLang="zh-CN" sz="2400" i="1">
                          <a:solidFill>
                            <a:schemeClr val="tx2"/>
                          </a:solidFill>
                          <a:latin typeface="Cambria Math" panose="02040503050406030204" charset="0"/>
                          <a:cs typeface="Cambria Math" panose="02040503050406030204" charset="0"/>
                        </a:rPr>
                        <m:t>)=</m:t>
                      </m:r>
                      <m:d>
                        <m:dPr>
                          <m:begChr m:val="{"/>
                          <m:endChr m:val=""/>
                          <m:ctrlPr>
                            <a:rPr lang="en-US" altLang="zh-CN" sz="2400" i="1">
                              <a:solidFill>
                                <a:schemeClr val="tx2"/>
                              </a:solidFill>
                              <a:latin typeface="Cambria Math" panose="02040503050406030204" pitchFamily="18" charset="0"/>
                              <a:cs typeface="Cambria Math" panose="02040503050406030204" charset="0"/>
                            </a:rPr>
                          </m:ctrlPr>
                        </m:dPr>
                        <m:e>
                          <m:eqArr>
                            <m:eqArrPr>
                              <m:ctrlPr>
                                <a:rPr lang="en-US" altLang="zh-CN" sz="2400" i="1">
                                  <a:solidFill>
                                    <a:schemeClr val="tx2"/>
                                  </a:solidFill>
                                  <a:latin typeface="Cambria Math" panose="02040503050406030204" pitchFamily="18" charset="0"/>
                                  <a:cs typeface="Cambria Math" panose="02040503050406030204" charset="0"/>
                                </a:rPr>
                              </m:ctrlPr>
                            </m:eqArrPr>
                            <m:e>
                              <m:r>
                                <a:rPr lang="en-US" altLang="zh-CN" sz="2400" i="1">
                                  <a:solidFill>
                                    <a:schemeClr val="tx2"/>
                                  </a:solidFill>
                                  <a:latin typeface="Cambria Math" panose="02040503050406030204" charset="0"/>
                                  <a:cs typeface="Cambria Math" panose="02040503050406030204" charset="0"/>
                                </a:rPr>
                                <m:t>𝑥</m:t>
                              </m:r>
                              <m:r>
                                <a:rPr lang="en-US" altLang="zh-CN" sz="2400" i="1">
                                  <a:solidFill>
                                    <a:schemeClr val="tx2"/>
                                  </a:solidFill>
                                  <a:latin typeface="Cambria Math" panose="02040503050406030204" charset="0"/>
                                  <a:cs typeface="Cambria Math" panose="02040503050406030204" charset="0"/>
                                </a:rPr>
                                <m:t>+5, </m:t>
                              </m:r>
                              <m:r>
                                <a:rPr lang="en-US" altLang="zh-CN" sz="2400" i="1">
                                  <a:solidFill>
                                    <a:schemeClr val="tx2"/>
                                  </a:solidFill>
                                  <a:latin typeface="Cambria Math" panose="02040503050406030204" charset="0"/>
                                  <a:cs typeface="Cambria Math" panose="02040503050406030204" charset="0"/>
                                </a:rPr>
                                <m:t>𝑖𝑓</m:t>
                              </m:r>
                              <m:r>
                                <a:rPr lang="en-US" altLang="zh-CN" sz="2400" i="1">
                                  <a:solidFill>
                                    <a:schemeClr val="tx2"/>
                                  </a:solidFill>
                                  <a:latin typeface="Cambria Math" panose="02040503050406030204" charset="0"/>
                                  <a:cs typeface="Cambria Math" panose="02040503050406030204" charset="0"/>
                                </a:rPr>
                                <m:t> </m:t>
                              </m:r>
                              <m:r>
                                <a:rPr lang="en-US" altLang="zh-CN" sz="2400" i="1">
                                  <a:solidFill>
                                    <a:schemeClr val="tx2"/>
                                  </a:solidFill>
                                  <a:latin typeface="Cambria Math" panose="02040503050406030204" charset="0"/>
                                  <a:cs typeface="Cambria Math" panose="02040503050406030204" charset="0"/>
                                </a:rPr>
                                <m:t>𝑎</m:t>
                              </m:r>
                              <m:r>
                                <a:rPr lang="en-US" altLang="zh-CN" sz="2400" i="1">
                                  <a:solidFill>
                                    <a:schemeClr val="tx2"/>
                                  </a:solidFill>
                                  <a:latin typeface="Cambria Math" panose="02040503050406030204" charset="0"/>
                                  <a:cs typeface="Cambria Math" panose="02040503050406030204" charset="0"/>
                                </a:rPr>
                                <m:t> =1</m:t>
                              </m:r>
                            </m:e>
                            <m:e>
                              <m:r>
                                <a:rPr lang="en-US" altLang="zh-CN" sz="2400" i="1">
                                  <a:solidFill>
                                    <a:schemeClr val="tx2"/>
                                  </a:solidFill>
                                  <a:latin typeface="Cambria Math" panose="02040503050406030204" charset="0"/>
                                  <a:cs typeface="Cambria Math" panose="02040503050406030204" charset="0"/>
                                </a:rPr>
                                <m:t>𝑥</m:t>
                              </m:r>
                              <m:r>
                                <a:rPr lang="en-US" altLang="zh-CN" sz="2400" b="0" i="1" smtClean="0">
                                  <a:solidFill>
                                    <a:schemeClr val="tx2"/>
                                  </a:solidFill>
                                  <a:latin typeface="Cambria Math" panose="02040503050406030204" pitchFamily="18"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1, </m:t>
                              </m:r>
                              <m:r>
                                <a:rPr lang="en-US" altLang="zh-CN" sz="2400" i="1">
                                  <a:solidFill>
                                    <a:schemeClr val="tx2"/>
                                  </a:solidFill>
                                  <a:latin typeface="Cambria Math" panose="02040503050406030204" charset="0"/>
                                  <a:cs typeface="Cambria Math" panose="02040503050406030204" charset="0"/>
                                </a:rPr>
                                <m:t>𝑖𝑓</m:t>
                              </m:r>
                              <m:r>
                                <a:rPr lang="en-US" altLang="zh-CN" sz="2400" i="1">
                                  <a:solidFill>
                                    <a:schemeClr val="tx2"/>
                                  </a:solidFill>
                                  <a:latin typeface="Cambria Math" panose="02040503050406030204" charset="0"/>
                                  <a:cs typeface="Cambria Math" panose="02040503050406030204" charset="0"/>
                                </a:rPr>
                                <m:t> </m:t>
                              </m:r>
                              <m:r>
                                <a:rPr lang="en-US" altLang="zh-CN" sz="2400" i="1">
                                  <a:solidFill>
                                    <a:schemeClr val="tx2"/>
                                  </a:solidFill>
                                  <a:latin typeface="Cambria Math" panose="02040503050406030204" charset="0"/>
                                  <a:cs typeface="Cambria Math" panose="02040503050406030204" charset="0"/>
                                </a:rPr>
                                <m:t>𝑎</m:t>
                              </m:r>
                              <m:r>
                                <a:rPr lang="en-US" altLang="zh-CN" sz="2400" i="1">
                                  <a:solidFill>
                                    <a:schemeClr val="tx2"/>
                                  </a:solidFill>
                                  <a:latin typeface="Cambria Math" panose="02040503050406030204" charset="0"/>
                                  <a:cs typeface="Cambria Math" panose="02040503050406030204" charset="0"/>
                                </a:rPr>
                                <m:t> =2</m:t>
                              </m:r>
                            </m:e>
                            <m:e>
                              <m:r>
                                <a:rPr lang="en-US" altLang="zh-CN" sz="2400" i="1">
                                  <a:solidFill>
                                    <a:schemeClr val="tx2"/>
                                  </a:solidFill>
                                  <a:latin typeface="Cambria Math" panose="02040503050406030204" charset="0"/>
                                  <a:cs typeface="Cambria Math" panose="02040503050406030204" charset="0"/>
                                </a:rPr>
                                <m:t>𝑥</m:t>
                              </m:r>
                              <m:r>
                                <a:rPr lang="en-US" altLang="zh-CN" sz="2400" i="1">
                                  <a:solidFill>
                                    <a:schemeClr val="tx2"/>
                                  </a:solidFill>
                                  <a:latin typeface="Cambria Math" panose="02040503050406030204" charset="0"/>
                                  <a:cs typeface="Cambria Math" panose="02040503050406030204" charset="0"/>
                                </a:rPr>
                                <m:t>−2, </m:t>
                              </m:r>
                              <m:r>
                                <a:rPr lang="en-US" altLang="zh-CN" sz="2400" i="1">
                                  <a:solidFill>
                                    <a:schemeClr val="tx2"/>
                                  </a:solidFill>
                                  <a:latin typeface="Cambria Math" panose="02040503050406030204" charset="0"/>
                                  <a:cs typeface="Cambria Math" panose="02040503050406030204" charset="0"/>
                                </a:rPr>
                                <m:t>𝑖𝑓</m:t>
                              </m:r>
                              <m:r>
                                <a:rPr lang="en-US" altLang="zh-CN" sz="2400" i="1">
                                  <a:solidFill>
                                    <a:schemeClr val="tx2"/>
                                  </a:solidFill>
                                  <a:latin typeface="Cambria Math" panose="02040503050406030204" charset="0"/>
                                  <a:cs typeface="Cambria Math" panose="02040503050406030204" charset="0"/>
                                </a:rPr>
                                <m:t> </m:t>
                              </m:r>
                              <m:r>
                                <a:rPr lang="en-US" altLang="zh-CN" sz="2400" i="1">
                                  <a:solidFill>
                                    <a:schemeClr val="tx2"/>
                                  </a:solidFill>
                                  <a:latin typeface="Cambria Math" panose="02040503050406030204" charset="0"/>
                                  <a:cs typeface="Cambria Math" panose="02040503050406030204" charset="0"/>
                                </a:rPr>
                                <m:t>𝑎</m:t>
                              </m:r>
                              <m:r>
                                <a:rPr lang="en-US" altLang="zh-CN" sz="2400" i="1">
                                  <a:solidFill>
                                    <a:schemeClr val="tx2"/>
                                  </a:solidFill>
                                  <a:latin typeface="Cambria Math" panose="02040503050406030204" charset="0"/>
                                  <a:cs typeface="Cambria Math" panose="02040503050406030204" charset="0"/>
                                </a:rPr>
                                <m:t> =3</m:t>
                              </m:r>
                            </m:e>
                            <m:e>
                              <m:r>
                                <a:rPr lang="en-US" altLang="zh-CN" sz="2400" i="1">
                                  <a:solidFill>
                                    <a:schemeClr val="tx2"/>
                                  </a:solidFill>
                                  <a:latin typeface="Cambria Math" panose="02040503050406030204" charset="0"/>
                                  <a:cs typeface="Cambria Math" panose="02040503050406030204" charset="0"/>
                                </a:rPr>
                                <m:t>𝑥</m:t>
                              </m:r>
                              <m:r>
                                <a:rPr lang="en-US" altLang="zh-CN" sz="2400" i="1">
                                  <a:solidFill>
                                    <a:schemeClr val="tx2"/>
                                  </a:solidFill>
                                  <a:latin typeface="Cambria Math" panose="02040503050406030204" charset="0"/>
                                  <a:cs typeface="Cambria Math" panose="02040503050406030204" charset="0"/>
                                </a:rPr>
                                <m:t>−5, </m:t>
                              </m:r>
                              <m:r>
                                <a:rPr lang="en-US" altLang="zh-CN" sz="2400" i="1">
                                  <a:solidFill>
                                    <a:schemeClr val="tx2"/>
                                  </a:solidFill>
                                  <a:latin typeface="Cambria Math" panose="02040503050406030204" charset="0"/>
                                  <a:cs typeface="Cambria Math" panose="02040503050406030204" charset="0"/>
                                </a:rPr>
                                <m:t>𝑖𝑓</m:t>
                              </m:r>
                              <m:r>
                                <a:rPr lang="en-US" altLang="zh-CN" sz="2400" i="1">
                                  <a:solidFill>
                                    <a:schemeClr val="tx2"/>
                                  </a:solidFill>
                                  <a:latin typeface="Cambria Math" panose="02040503050406030204" charset="0"/>
                                  <a:cs typeface="Cambria Math" panose="02040503050406030204" charset="0"/>
                                </a:rPr>
                                <m:t> </m:t>
                              </m:r>
                              <m:r>
                                <a:rPr lang="en-US" altLang="zh-CN" sz="2400" i="1">
                                  <a:solidFill>
                                    <a:schemeClr val="tx2"/>
                                  </a:solidFill>
                                  <a:latin typeface="Cambria Math" panose="02040503050406030204" charset="0"/>
                                  <a:cs typeface="Cambria Math" panose="02040503050406030204" charset="0"/>
                                </a:rPr>
                                <m:t>𝑎</m:t>
                              </m:r>
                              <m:r>
                                <a:rPr lang="en-US" altLang="zh-CN" sz="2400" i="1">
                                  <a:solidFill>
                                    <a:schemeClr val="tx2"/>
                                  </a:solidFill>
                                  <a:latin typeface="Cambria Math" panose="02040503050406030204" charset="0"/>
                                  <a:cs typeface="Cambria Math" panose="02040503050406030204" charset="0"/>
                                </a:rPr>
                                <m:t> =4</m:t>
                              </m:r>
                            </m:e>
                          </m:eqArr>
                        </m:e>
                      </m:d>
                    </m:oMath>
                  </m:oMathPara>
                </a14:m>
                <a:endParaRPr lang="zh-CN" altLang="en-US" sz="2400" dirty="0">
                  <a:solidFill>
                    <a:schemeClr val="tx2"/>
                  </a:solidFill>
                </a:endParaRPr>
              </a:p>
            </p:txBody>
          </p:sp>
        </mc:Choice>
        <mc:Fallback xmlns="">
          <p:sp>
            <p:nvSpPr>
              <p:cNvPr id="13" name="文本框 12">
                <a:extLst>
                  <a:ext uri="{FF2B5EF4-FFF2-40B4-BE49-F238E27FC236}">
                    <a16:creationId xmlns:a16="http://schemas.microsoft.com/office/drawing/2014/main" id="{6A6C11BD-B595-9273-DB6D-DA10D015AA7E}"/>
                  </a:ext>
                </a:extLst>
              </p:cNvPr>
              <p:cNvSpPr txBox="1">
                <a:spLocks noRot="1" noChangeAspect="1" noMove="1" noResize="1" noEditPoints="1" noAdjustHandles="1" noChangeArrowheads="1" noChangeShapeType="1" noTextEdit="1"/>
              </p:cNvSpPr>
              <p:nvPr/>
            </p:nvSpPr>
            <p:spPr>
              <a:xfrm>
                <a:off x="301877" y="3230924"/>
                <a:ext cx="4003040" cy="1757148"/>
              </a:xfrm>
              <a:prstGeom prst="rect">
                <a:avLst/>
              </a:prstGeom>
              <a:blipFill>
                <a:blip r:embed="rId3"/>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1067E52F-904A-F46F-2CD7-B925BA659DB4}"/>
              </a:ext>
            </a:extLst>
          </p:cNvPr>
          <p:cNvSpPr txBox="1"/>
          <p:nvPr/>
        </p:nvSpPr>
        <p:spPr>
          <a:xfrm>
            <a:off x="182880" y="5321829"/>
            <a:ext cx="6096000" cy="646331"/>
          </a:xfrm>
          <a:prstGeom prst="rect">
            <a:avLst/>
          </a:prstGeom>
          <a:noFill/>
        </p:spPr>
        <p:txBody>
          <a:bodyPr wrap="square">
            <a:spAutoFit/>
          </a:bodyPr>
          <a:lstStyle/>
          <a:p>
            <a:r>
              <a:rPr lang="en-US" altLang="zh-CN" dirty="0">
                <a:solidFill>
                  <a:schemeClr val="tx2"/>
                </a:solidFill>
              </a:rPr>
              <a:t>In the experiment, pairs other than [..., </a:t>
            </a:r>
            <a:r>
              <a:rPr lang="zh-CN" altLang="en-US" dirty="0">
                <a:solidFill>
                  <a:schemeClr val="tx2"/>
                </a:solidFill>
              </a:rPr>
              <a:t>𝑥</a:t>
            </a:r>
            <a:r>
              <a:rPr lang="en-US" altLang="zh-CN" dirty="0">
                <a:solidFill>
                  <a:schemeClr val="tx2"/>
                </a:solidFill>
              </a:rPr>
              <a:t>, 3, 4, ...] are used to construct the training dataset.</a:t>
            </a:r>
            <a:endParaRPr lang="zh-CN" altLang="en-US" sz="2600" dirty="0">
              <a:solidFill>
                <a:schemeClr val="tx2"/>
              </a:solidFill>
            </a:endParaRPr>
          </a:p>
        </p:txBody>
      </p:sp>
      <p:pic>
        <p:nvPicPr>
          <p:cNvPr id="4" name="图片 3">
            <a:extLst>
              <a:ext uri="{FF2B5EF4-FFF2-40B4-BE49-F238E27FC236}">
                <a16:creationId xmlns:a16="http://schemas.microsoft.com/office/drawing/2014/main" id="{4CE372D6-1C96-BA23-CC53-F1E0212F0E78}"/>
              </a:ext>
            </a:extLst>
          </p:cNvPr>
          <p:cNvPicPr>
            <a:picLocks noChangeAspect="1"/>
          </p:cNvPicPr>
          <p:nvPr/>
        </p:nvPicPr>
        <p:blipFill>
          <a:blip r:embed="rId4"/>
          <a:stretch>
            <a:fillRect/>
          </a:stretch>
        </p:blipFill>
        <p:spPr>
          <a:xfrm>
            <a:off x="237193" y="937250"/>
            <a:ext cx="4652989" cy="1959918"/>
          </a:xfrm>
          <a:prstGeom prst="rect">
            <a:avLst/>
          </a:prstGeom>
        </p:spPr>
      </p:pic>
    </p:spTree>
    <p:extLst>
      <p:ext uri="{BB962C8B-B14F-4D97-AF65-F5344CB8AC3E}">
        <p14:creationId xmlns:p14="http://schemas.microsoft.com/office/powerpoint/2010/main" val="4210604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F3BED-490F-1F40-AE8E-C4F2D1BA8C57}"/>
              </a:ext>
            </a:extLst>
          </p:cNvPr>
          <p:cNvSpPr>
            <a:spLocks noGrp="1"/>
          </p:cNvSpPr>
          <p:nvPr>
            <p:ph type="title"/>
          </p:nvPr>
        </p:nvSpPr>
        <p:spPr/>
        <p:txBody>
          <a:bodyPr/>
          <a:lstStyle/>
          <a:p>
            <a:r>
              <a:rPr lang="en-US" altLang="zh-CN" dirty="0"/>
              <a:t>Composite task</a:t>
            </a:r>
            <a:endParaRPr kumimoji="1" lang="zh-CN" altLang="en-US" dirty="0"/>
          </a:p>
        </p:txBody>
      </p:sp>
      <p:pic>
        <p:nvPicPr>
          <p:cNvPr id="5" name="图片 4">
            <a:extLst>
              <a:ext uri="{FF2B5EF4-FFF2-40B4-BE49-F238E27FC236}">
                <a16:creationId xmlns:a16="http://schemas.microsoft.com/office/drawing/2014/main" id="{E86E3B22-7D2A-E27D-7931-CE5FBDED0A54}"/>
              </a:ext>
            </a:extLst>
          </p:cNvPr>
          <p:cNvPicPr>
            <a:picLocks noChangeAspect="1"/>
          </p:cNvPicPr>
          <p:nvPr/>
        </p:nvPicPr>
        <p:blipFill>
          <a:blip r:embed="rId2"/>
          <a:stretch>
            <a:fillRect/>
          </a:stretch>
        </p:blipFill>
        <p:spPr>
          <a:xfrm>
            <a:off x="381242" y="1487329"/>
            <a:ext cx="11429517" cy="3704595"/>
          </a:xfrm>
          <a:prstGeom prst="rect">
            <a:avLst/>
          </a:prstGeom>
        </p:spPr>
      </p:pic>
    </p:spTree>
    <p:extLst>
      <p:ext uri="{BB962C8B-B14F-4D97-AF65-F5344CB8AC3E}">
        <p14:creationId xmlns:p14="http://schemas.microsoft.com/office/powerpoint/2010/main" val="1568468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890D63C-9DBA-92E2-C01B-C7EF71C2BBE5}"/>
              </a:ext>
            </a:extLst>
          </p:cNvPr>
          <p:cNvSpPr>
            <a:spLocks noGrp="1"/>
          </p:cNvSpPr>
          <p:nvPr>
            <p:ph type="title"/>
          </p:nvPr>
        </p:nvSpPr>
        <p:spPr/>
        <p:txBody>
          <a:bodyPr/>
          <a:lstStyle/>
          <a:p>
            <a:r>
              <a:rPr lang="en-US" altLang="zh-CN" dirty="0"/>
              <a:t>Difficulties</a:t>
            </a:r>
            <a:endParaRPr lang="zh-CN" altLang="en-US" dirty="0"/>
          </a:p>
        </p:txBody>
      </p:sp>
      <p:sp>
        <p:nvSpPr>
          <p:cNvPr id="4" name="内容占位符 3">
            <a:extLst>
              <a:ext uri="{FF2B5EF4-FFF2-40B4-BE49-F238E27FC236}">
                <a16:creationId xmlns:a16="http://schemas.microsoft.com/office/drawing/2014/main" id="{9BFCFBF2-F582-8D0B-E6CB-03F60C482479}"/>
              </a:ext>
            </a:extLst>
          </p:cNvPr>
          <p:cNvSpPr>
            <a:spLocks noGrp="1"/>
          </p:cNvSpPr>
          <p:nvPr>
            <p:ph idx="1"/>
          </p:nvPr>
        </p:nvSpPr>
        <p:spPr/>
        <p:txBody>
          <a:bodyPr>
            <a:normAutofit/>
          </a:bodyPr>
          <a:lstStyle/>
          <a:p>
            <a:r>
              <a:rPr lang="en-US" altLang="zh-CN" sz="1800" b="0" i="0" u="none" strike="noStrike" baseline="0" dirty="0">
                <a:latin typeface="+mn-lt"/>
                <a:cs typeface="Times New Roman" panose="02020603050405020304" pitchFamily="18" charset="0"/>
              </a:rPr>
              <a:t>Complex data structure.</a:t>
            </a:r>
          </a:p>
          <a:p>
            <a:pPr lvl="1"/>
            <a:r>
              <a:rPr lang="en-US" altLang="zh-CN" sz="1800" b="0" i="0" u="none" strike="noStrike" baseline="0" dirty="0">
                <a:latin typeface="+mn-lt"/>
                <a:cs typeface="Times New Roman" panose="02020603050405020304" pitchFamily="18" charset="0"/>
              </a:rPr>
              <a:t>“calculate the product of the first two numbers: 10, 20, 30” </a:t>
            </a:r>
          </a:p>
          <a:p>
            <a:pPr lvl="2"/>
            <a:r>
              <a:rPr lang="en-US" altLang="zh-CN" b="0" i="0" u="none" strike="noStrike" baseline="0" dirty="0">
                <a:latin typeface="+mn-lt"/>
                <a:cs typeface="Times New Roman" panose="02020603050405020304" pitchFamily="18" charset="0"/>
              </a:rPr>
              <a:t>alternative ways</a:t>
            </a:r>
            <a:endParaRPr lang="en-US" altLang="zh-CN" b="0" dirty="0">
              <a:latin typeface="+mn-lt"/>
              <a:cs typeface="Times New Roman" panose="02020603050405020304" pitchFamily="18" charset="0"/>
            </a:endParaRPr>
          </a:p>
          <a:p>
            <a:pPr lvl="2"/>
            <a:r>
              <a:rPr lang="en-US" altLang="zh-CN" b="0" dirty="0">
                <a:latin typeface="+mn-lt"/>
                <a:cs typeface="Times New Roman" panose="02020603050405020304" pitchFamily="18" charset="0"/>
              </a:rPr>
              <a:t>Multiple tokens together to execute an operation</a:t>
            </a:r>
          </a:p>
          <a:p>
            <a:pPr algn="l"/>
            <a:r>
              <a:rPr lang="en-US" altLang="zh-CN" sz="1800" b="0" i="0" u="none" strike="noStrike" baseline="0" dirty="0">
                <a:latin typeface="+mn-lt"/>
                <a:cs typeface="Times New Roman" panose="02020603050405020304" pitchFamily="18" charset="0"/>
              </a:rPr>
              <a:t>Unknown target functions</a:t>
            </a:r>
            <a:r>
              <a:rPr lang="zh-CN" altLang="en-US" sz="1800" b="0" i="0" u="none" strike="noStrike" baseline="0" dirty="0">
                <a:latin typeface="+mn-lt"/>
                <a:cs typeface="Times New Roman" panose="02020603050405020304" pitchFamily="18" charset="0"/>
              </a:rPr>
              <a:t>：</a:t>
            </a:r>
            <a:r>
              <a:rPr lang="en-US" altLang="zh-CN" sz="1800" b="0" i="0" u="none" strike="noStrike" baseline="0" dirty="0">
                <a:latin typeface="+mn-lt"/>
                <a:cs typeface="Times New Roman" panose="02020603050405020304" pitchFamily="18" charset="0"/>
              </a:rPr>
              <a:t>Next-Token Prediction without specifying any task</a:t>
            </a:r>
          </a:p>
          <a:p>
            <a:pPr algn="l"/>
            <a:r>
              <a:rPr lang="en-US" altLang="zh-CN" sz="1800" b="0" i="0" u="none" strike="noStrike" baseline="0" dirty="0">
                <a:latin typeface="+mn-lt"/>
                <a:cs typeface="Times New Roman" panose="02020603050405020304" pitchFamily="18" charset="0"/>
              </a:rPr>
              <a:t>Large computational cost and memory for academic groups</a:t>
            </a:r>
          </a:p>
          <a:p>
            <a:pPr algn="l"/>
            <a:r>
              <a:rPr lang="en-US" altLang="zh-CN" sz="1800" b="0" dirty="0">
                <a:latin typeface="+mn-lt"/>
                <a:cs typeface="Times New Roman" panose="02020603050405020304" pitchFamily="18" charset="0"/>
              </a:rPr>
              <a:t>prepare data for a specific task</a:t>
            </a:r>
          </a:p>
          <a:p>
            <a:pPr algn="l"/>
            <a:r>
              <a:rPr lang="en-US" altLang="zh-CN" sz="1800" b="0" dirty="0">
                <a:latin typeface="+mn-lt"/>
                <a:cs typeface="Times New Roman" panose="02020603050405020304" pitchFamily="18" charset="0"/>
              </a:rPr>
              <a:t>Interpretability for the inferring process.</a:t>
            </a:r>
          </a:p>
          <a:p>
            <a:pPr algn="l"/>
            <a:r>
              <a:rPr lang="en-US" altLang="zh-CN" sz="1800" b="0" dirty="0">
                <a:latin typeface="+mn-lt"/>
                <a:cs typeface="Times New Roman" panose="02020603050405020304" pitchFamily="18" charset="0"/>
              </a:rPr>
              <a:t>……</a:t>
            </a:r>
          </a:p>
        </p:txBody>
      </p:sp>
    </p:spTree>
    <p:extLst>
      <p:ext uri="{BB962C8B-B14F-4D97-AF65-F5344CB8AC3E}">
        <p14:creationId xmlns:p14="http://schemas.microsoft.com/office/powerpoint/2010/main" val="1533712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1B653-E3A5-EDEA-6A75-53B591464F9F}"/>
              </a:ext>
            </a:extLst>
          </p:cNvPr>
          <p:cNvSpPr>
            <a:spLocks noGrp="1"/>
          </p:cNvSpPr>
          <p:nvPr>
            <p:ph type="title"/>
          </p:nvPr>
        </p:nvSpPr>
        <p:spPr/>
        <p:txBody>
          <a:bodyPr/>
          <a:lstStyle/>
          <a:p>
            <a:r>
              <a:rPr lang="en-US" altLang="zh-CN" dirty="0"/>
              <a:t>Composite task: learn task later</a:t>
            </a:r>
            <a:endParaRPr lang="zh-CN" altLang="en-US" dirty="0"/>
          </a:p>
        </p:txBody>
      </p:sp>
      <p:pic>
        <p:nvPicPr>
          <p:cNvPr id="5" name="图片 4">
            <a:extLst>
              <a:ext uri="{FF2B5EF4-FFF2-40B4-BE49-F238E27FC236}">
                <a16:creationId xmlns:a16="http://schemas.microsoft.com/office/drawing/2014/main" id="{EDC39953-6D42-F948-9FBF-38076B9FD51D}"/>
              </a:ext>
            </a:extLst>
          </p:cNvPr>
          <p:cNvPicPr>
            <a:picLocks noChangeAspect="1"/>
          </p:cNvPicPr>
          <p:nvPr/>
        </p:nvPicPr>
        <p:blipFill>
          <a:blip r:embed="rId2"/>
          <a:stretch>
            <a:fillRect/>
          </a:stretch>
        </p:blipFill>
        <p:spPr>
          <a:xfrm>
            <a:off x="2459813" y="1108553"/>
            <a:ext cx="7272374" cy="4816257"/>
          </a:xfrm>
          <a:prstGeom prst="rect">
            <a:avLst/>
          </a:prstGeom>
        </p:spPr>
      </p:pic>
    </p:spTree>
    <p:extLst>
      <p:ext uri="{BB962C8B-B14F-4D97-AF65-F5344CB8AC3E}">
        <p14:creationId xmlns:p14="http://schemas.microsoft.com/office/powerpoint/2010/main" val="3718831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1B653-E3A5-EDEA-6A75-53B591464F9F}"/>
              </a:ext>
            </a:extLst>
          </p:cNvPr>
          <p:cNvSpPr>
            <a:spLocks noGrp="1"/>
          </p:cNvSpPr>
          <p:nvPr>
            <p:ph type="title"/>
          </p:nvPr>
        </p:nvSpPr>
        <p:spPr/>
        <p:txBody>
          <a:bodyPr/>
          <a:lstStyle/>
          <a:p>
            <a:r>
              <a:rPr lang="en-US" altLang="zh-CN" dirty="0"/>
              <a:t>Composite task</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A6DEB4-E585-35DA-4CFD-297B77C9113C}"/>
                  </a:ext>
                </a:extLst>
              </p:cNvPr>
              <p:cNvSpPr>
                <a:spLocks noGrp="1"/>
              </p:cNvSpPr>
              <p:nvPr>
                <p:ph idx="1"/>
              </p:nvPr>
            </p:nvSpPr>
            <p:spPr>
              <a:xfrm>
                <a:off x="7114784" y="876431"/>
                <a:ext cx="4958568" cy="5371465"/>
              </a:xfrm>
            </p:spPr>
            <p:txBody>
              <a:bodyPr>
                <a:noAutofit/>
              </a:bodyPr>
              <a:lstStyle/>
              <a:p>
                <a:pPr algn="l"/>
                <a:r>
                  <a:rPr lang="en-US" altLang="zh-CN" sz="1800" b="0" dirty="0">
                    <a:latin typeface="+mn-lt"/>
                    <a:ea typeface="微软雅黑" panose="020B0503020204020204" charset="-122"/>
                  </a:rPr>
                  <a:t>input:   </a:t>
                </a:r>
                <a14:m>
                  <m:oMath xmlns:m="http://schemas.openxmlformats.org/officeDocument/2006/math">
                    <m:r>
                      <a:rPr lang="en-US" altLang="zh-CN" sz="1800" i="1">
                        <a:latin typeface="Cambria Math" panose="02040503050406030204" charset="0"/>
                        <a:cs typeface="Cambria Math" panose="02040503050406030204" charset="0"/>
                      </a:rPr>
                      <m:t>[</m:t>
                    </m:r>
                    <m:r>
                      <a:rPr lang="en-US" altLang="zh-CN" sz="1800" b="1" i="1" smtClean="0">
                        <a:latin typeface="Cambria Math" panose="02040503050406030204" pitchFamily="18" charset="0"/>
                        <a:cs typeface="Cambria Math" panose="02040503050406030204" charset="0"/>
                      </a:rPr>
                      <m:t>…</m:t>
                    </m:r>
                    <m:r>
                      <a:rPr lang="en-US" altLang="zh-CN" sz="1800" i="1">
                        <a:latin typeface="Cambria Math" panose="02040503050406030204" charset="0"/>
                        <a:cs typeface="Cambria Math" panose="02040503050406030204" charset="0"/>
                      </a:rPr>
                      <m:t>, </m:t>
                    </m:r>
                    <m:r>
                      <a:rPr lang="en-US" altLang="zh-CN" sz="1800" i="1">
                        <a:latin typeface="Cambria Math" panose="02040503050406030204" charset="0"/>
                        <a:cs typeface="Cambria Math" panose="02040503050406030204" charset="0"/>
                      </a:rPr>
                      <m:t>𝑥</m:t>
                    </m:r>
                    <m:r>
                      <a:rPr lang="en-US" altLang="zh-CN" sz="1800" i="1">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𝑎</m:t>
                        </m:r>
                      </m:e>
                      <m:sub>
                        <m:r>
                          <a:rPr lang="en-US" altLang="zh-CN" sz="1800" i="1">
                            <a:latin typeface="Cambria Math" panose="02040503050406030204" charset="0"/>
                            <a:cs typeface="Cambria Math" panose="02040503050406030204" charset="0"/>
                          </a:rPr>
                          <m:t>1</m:t>
                        </m:r>
                      </m:sub>
                    </m:sSub>
                    <m:r>
                      <a:rPr lang="en-US" altLang="zh-CN" sz="1800">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𝑎</m:t>
                        </m:r>
                      </m:e>
                      <m:sub>
                        <m:r>
                          <a:rPr lang="en-US" altLang="zh-CN" sz="1800" i="1">
                            <a:latin typeface="Cambria Math" panose="02040503050406030204" charset="0"/>
                            <a:cs typeface="Cambria Math" panose="02040503050406030204" charset="0"/>
                          </a:rPr>
                          <m:t>2</m:t>
                        </m:r>
                      </m:sub>
                    </m:sSub>
                    <m:r>
                      <a:rPr lang="en-US" altLang="zh-CN" sz="1800">
                        <a:latin typeface="Cambria Math" panose="02040503050406030204" charset="0"/>
                        <a:cs typeface="Cambria Math" panose="02040503050406030204" charset="0"/>
                      </a:rPr>
                      <m:t>, </m:t>
                    </m:r>
                    <m:r>
                      <a:rPr lang="en-US" altLang="zh-CN" sz="1800" b="1" i="1" smtClean="0">
                        <a:latin typeface="Cambria Math" panose="02040503050406030204" pitchFamily="18" charset="0"/>
                        <a:cs typeface="Cambria Math" panose="02040503050406030204" charset="0"/>
                      </a:rPr>
                      <m:t>…</m:t>
                    </m:r>
                    <m:r>
                      <a:rPr lang="en-US" altLang="zh-CN" sz="1800">
                        <a:latin typeface="Cambria Math" panose="02040503050406030204" charset="0"/>
                        <a:cs typeface="Cambria Math" panose="02040503050406030204" charset="0"/>
                      </a:rPr>
                      <m:t>]</m:t>
                    </m:r>
                  </m:oMath>
                </a14:m>
                <a:r>
                  <a:rPr lang="en-US" altLang="zh-CN" sz="1800" dirty="0"/>
                  <a:t> </a:t>
                </a:r>
                <a:endParaRPr lang="en-US" altLang="zh-CN" sz="1800" dirty="0">
                  <a:latin typeface="微软雅黑" panose="020B0503020204020204" charset="-122"/>
                  <a:ea typeface="微软雅黑" panose="020B0503020204020204" charset="-122"/>
                </a:endParaRPr>
              </a:p>
              <a:p>
                <a:r>
                  <a:rPr lang="en-US" altLang="zh-CN" sz="1800" b="0" dirty="0">
                    <a:latin typeface="+mn-lt"/>
                    <a:ea typeface="微软雅黑" panose="020B0503020204020204" charset="-122"/>
                  </a:rPr>
                  <a:t>output:</a:t>
                </a:r>
                <a14:m>
                  <m:oMath xmlns:m="http://schemas.openxmlformats.org/officeDocument/2006/math">
                    <m:r>
                      <a:rPr lang="en-US" altLang="zh-CN" sz="1800" b="0" i="0" smtClean="0">
                        <a:latin typeface="Cambria Math" panose="02040503050406030204" pitchFamily="18" charset="0"/>
                        <a:ea typeface="微软雅黑" panose="020B0503020204020204" charset="-122"/>
                      </a:rPr>
                      <m:t> </m:t>
                    </m:r>
                    <m:r>
                      <a:rPr lang="en-US" altLang="zh-CN" sz="1800" b="0">
                        <a:latin typeface="Cambria Math" panose="02040503050406030204" pitchFamily="18" charset="0"/>
                        <a:ea typeface="微软雅黑" panose="020B0503020204020204" charset="-122"/>
                      </a:rPr>
                      <m:t>[…, </m:t>
                    </m:r>
                    <m:sSub>
                      <m:sSubPr>
                        <m:ctrlPr>
                          <a:rPr lang="en-US" altLang="zh-CN" sz="1800" b="0" i="1">
                            <a:latin typeface="Cambria Math" panose="02040503050406030204" pitchFamily="18" charset="0"/>
                            <a:ea typeface="微软雅黑" panose="020B0503020204020204" charset="-122"/>
                          </a:rPr>
                        </m:ctrlPr>
                      </m:sSubPr>
                      <m:e>
                        <m:r>
                          <a:rPr lang="en-US" altLang="zh-CN" sz="1800" b="0">
                            <a:latin typeface="Cambria Math" panose="02040503050406030204" pitchFamily="18" charset="0"/>
                            <a:ea typeface="微软雅黑" panose="020B0503020204020204" charset="-122"/>
                          </a:rPr>
                          <m:t>𝑦</m:t>
                        </m:r>
                      </m:e>
                      <m:sub>
                        <m:r>
                          <a:rPr lang="en-US" altLang="zh-CN" sz="1800" b="0">
                            <a:latin typeface="Cambria Math" panose="02040503050406030204" pitchFamily="18" charset="0"/>
                            <a:ea typeface="微软雅黑" panose="020B0503020204020204" charset="-122"/>
                          </a:rPr>
                          <m:t>1</m:t>
                        </m:r>
                      </m:sub>
                    </m:sSub>
                    <m:r>
                      <a:rPr lang="en-US" altLang="zh-CN" sz="1800" b="0">
                        <a:latin typeface="Cambria Math" panose="02040503050406030204" pitchFamily="18" charset="0"/>
                        <a:ea typeface="微软雅黑" panose="020B0503020204020204" charset="-122"/>
                      </a:rPr>
                      <m:t>,</m:t>
                    </m:r>
                    <m:sSub>
                      <m:sSubPr>
                        <m:ctrlPr>
                          <a:rPr lang="en-US" altLang="zh-CN" sz="1800" b="0" i="1">
                            <a:latin typeface="Cambria Math" panose="02040503050406030204" pitchFamily="18" charset="0"/>
                            <a:ea typeface="微软雅黑" panose="020B0503020204020204" charset="-122"/>
                          </a:rPr>
                        </m:ctrlPr>
                      </m:sSubPr>
                      <m:e>
                        <m:r>
                          <a:rPr lang="en-US" altLang="zh-CN" sz="1800" b="0">
                            <a:latin typeface="Cambria Math" panose="02040503050406030204" pitchFamily="18" charset="0"/>
                            <a:ea typeface="微软雅黑" panose="020B0503020204020204" charset="-122"/>
                          </a:rPr>
                          <m:t>𝑦</m:t>
                        </m:r>
                      </m:e>
                      <m:sub>
                        <m:r>
                          <a:rPr lang="en-US" altLang="zh-CN" sz="1800" b="0">
                            <a:latin typeface="Cambria Math" panose="02040503050406030204" pitchFamily="18" charset="0"/>
                            <a:ea typeface="微软雅黑" panose="020B0503020204020204" charset="-122"/>
                          </a:rPr>
                          <m:t>2</m:t>
                        </m:r>
                      </m:sub>
                    </m:sSub>
                    <m:r>
                      <a:rPr lang="en-US" altLang="zh-CN" sz="1800" b="0">
                        <a:latin typeface="Cambria Math" panose="02040503050406030204" pitchFamily="18" charset="0"/>
                        <a:ea typeface="微软雅黑" panose="020B0503020204020204" charset="-122"/>
                      </a:rPr>
                      <m:t>,</m:t>
                    </m:r>
                    <m:sSub>
                      <m:sSubPr>
                        <m:ctrlPr>
                          <a:rPr lang="en-US" altLang="zh-CN" sz="1800" b="0" i="1">
                            <a:latin typeface="Cambria Math" panose="02040503050406030204" pitchFamily="18" charset="0"/>
                            <a:ea typeface="微软雅黑" panose="020B0503020204020204" charset="-122"/>
                          </a:rPr>
                        </m:ctrlPr>
                      </m:sSubPr>
                      <m:e>
                        <m:r>
                          <a:rPr lang="en-US" altLang="zh-CN" sz="1800" b="0">
                            <a:latin typeface="Cambria Math" panose="02040503050406030204" pitchFamily="18" charset="0"/>
                            <a:ea typeface="微软雅黑" panose="020B0503020204020204" charset="-122"/>
                          </a:rPr>
                          <m:t>𝑦</m:t>
                        </m:r>
                      </m:e>
                      <m:sub>
                        <m:r>
                          <a:rPr lang="en-US" altLang="zh-CN" sz="1800" b="0">
                            <a:latin typeface="Cambria Math" panose="02040503050406030204" pitchFamily="18" charset="0"/>
                            <a:ea typeface="微软雅黑" panose="020B0503020204020204" charset="-122"/>
                          </a:rPr>
                          <m:t>3</m:t>
                        </m:r>
                      </m:sub>
                    </m:sSub>
                    <m:r>
                      <a:rPr lang="en-US" altLang="zh-CN" sz="1800" b="0">
                        <a:latin typeface="Cambria Math" panose="02040503050406030204" pitchFamily="18" charset="0"/>
                        <a:ea typeface="微软雅黑" panose="020B0503020204020204" charset="-122"/>
                      </a:rPr>
                      <m:t>,</m:t>
                    </m:r>
                    <m:sSub>
                      <m:sSubPr>
                        <m:ctrlPr>
                          <a:rPr lang="en-US" altLang="zh-CN" sz="1800" b="0" i="1">
                            <a:latin typeface="Cambria Math" panose="02040503050406030204" pitchFamily="18" charset="0"/>
                            <a:ea typeface="微软雅黑" panose="020B0503020204020204" charset="-122"/>
                          </a:rPr>
                        </m:ctrlPr>
                      </m:sSubPr>
                      <m:e>
                        <m:r>
                          <a:rPr lang="en-US" altLang="zh-CN" sz="1800" b="0">
                            <a:latin typeface="Cambria Math" panose="02040503050406030204" pitchFamily="18" charset="0"/>
                            <a:ea typeface="微软雅黑" panose="020B0503020204020204" charset="-122"/>
                          </a:rPr>
                          <m:t>𝑦</m:t>
                        </m:r>
                      </m:e>
                      <m:sub>
                        <m:r>
                          <a:rPr lang="en-US" altLang="zh-CN" sz="1800" b="0">
                            <a:latin typeface="Cambria Math" panose="02040503050406030204" pitchFamily="18" charset="0"/>
                            <a:ea typeface="微软雅黑" panose="020B0503020204020204" charset="-122"/>
                          </a:rPr>
                          <m:t>4</m:t>
                        </m:r>
                      </m:sub>
                    </m:sSub>
                    <m:r>
                      <a:rPr lang="en-US" altLang="zh-CN" sz="1800" b="0">
                        <a:latin typeface="Cambria Math" panose="02040503050406030204" pitchFamily="18" charset="0"/>
                        <a:ea typeface="微软雅黑" panose="020B0503020204020204" charset="-122"/>
                      </a:rPr>
                      <m:t>,</m:t>
                    </m:r>
                    <m:sSub>
                      <m:sSubPr>
                        <m:ctrlPr>
                          <a:rPr lang="en-US" altLang="zh-CN" sz="1800" b="0" i="1">
                            <a:latin typeface="Cambria Math" panose="02040503050406030204" pitchFamily="18" charset="0"/>
                            <a:ea typeface="微软雅黑" panose="020B0503020204020204" charset="-122"/>
                          </a:rPr>
                        </m:ctrlPr>
                      </m:sSubPr>
                      <m:e>
                        <m:r>
                          <a:rPr lang="en-US" altLang="zh-CN" sz="1800" b="0">
                            <a:latin typeface="Cambria Math" panose="02040503050406030204" pitchFamily="18" charset="0"/>
                            <a:ea typeface="微软雅黑" panose="020B0503020204020204" charset="-122"/>
                          </a:rPr>
                          <m:t>𝑦</m:t>
                        </m:r>
                      </m:e>
                      <m:sub>
                        <m:r>
                          <a:rPr lang="en-US" altLang="zh-CN" sz="1800" b="0">
                            <a:latin typeface="Cambria Math" panose="02040503050406030204" pitchFamily="18" charset="0"/>
                            <a:ea typeface="微软雅黑" panose="020B0503020204020204" charset="-122"/>
                          </a:rPr>
                          <m:t>5</m:t>
                        </m:r>
                      </m:sub>
                    </m:sSub>
                    <m:r>
                      <a:rPr lang="en-US" altLang="zh-CN" sz="1800" b="0">
                        <a:latin typeface="Cambria Math" panose="02040503050406030204" pitchFamily="18" charset="0"/>
                        <a:ea typeface="微软雅黑" panose="020B0503020204020204" charset="-122"/>
                      </a:rPr>
                      <m:t>,…]</m:t>
                    </m:r>
                  </m:oMath>
                </a14:m>
                <a:endParaRPr lang="en-US" altLang="zh-CN" sz="1800" b="0" dirty="0">
                  <a:latin typeface="+mn-lt"/>
                  <a:ea typeface="微软雅黑" panose="020B0503020204020204" charset="-122"/>
                </a:endParaRPr>
              </a:p>
              <a:p>
                <a:r>
                  <a:rPr lang="en-US" altLang="zh-CN" sz="1800" b="0" dirty="0">
                    <a:latin typeface="+mn-lt"/>
                    <a:ea typeface="微软雅黑" panose="020B0503020204020204" charset="-122"/>
                  </a:rPr>
                  <a:t>Mapping sequence: </a:t>
                </a:r>
              </a:p>
              <a:p>
                <a:pPr marL="0" indent="0">
                  <a:buNone/>
                </a:pPr>
                <a:r>
                  <a:rPr lang="en-US" altLang="zh-CN" sz="1800" b="0" dirty="0">
                    <a:latin typeface="+mn-lt"/>
                    <a:ea typeface="微软雅黑" panose="020B0503020204020204" charset="-122"/>
                    <a:cs typeface="Cambria Math" panose="02040503050406030204" charset="0"/>
                  </a:rPr>
                  <a:t>	</a:t>
                </a:r>
                <a14:m>
                  <m:oMath xmlns:m="http://schemas.openxmlformats.org/officeDocument/2006/math">
                    <m:r>
                      <a:rPr lang="en-US" altLang="zh-CN" sz="1800" i="1">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2</m:t>
                        </m:r>
                      </m:sub>
                    </m:sSub>
                    <m:r>
                      <a:rPr lang="en-US" altLang="zh-CN" sz="1800">
                        <a:latin typeface="Cambria Math" panose="02040503050406030204" charset="0"/>
                        <a:cs typeface="Cambria Math" panose="02040503050406030204" charset="0"/>
                      </a:rPr>
                      <m:t>−</m:t>
                    </m:r>
                    <m:r>
                      <m:rPr>
                        <m:sty m:val="p"/>
                      </m:rPr>
                      <a:rPr lang="en-US" altLang="zh-CN" sz="1800">
                        <a:latin typeface="Cambria Math" panose="02040503050406030204" charset="0"/>
                        <a:cs typeface="Cambria Math" panose="02040503050406030204" charset="0"/>
                      </a:rPr>
                      <m:t>x</m:t>
                    </m:r>
                    <m:r>
                      <a:rPr lang="en-US" altLang="zh-CN" sz="1800">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3</m:t>
                        </m:r>
                      </m:sub>
                    </m:sSub>
                    <m:r>
                      <a:rPr lang="en-US" altLang="zh-CN" sz="1800">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2</m:t>
                        </m:r>
                      </m:sub>
                    </m:sSub>
                    <m:r>
                      <a:rPr lang="en-US" altLang="zh-CN" sz="1800">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4</m:t>
                        </m:r>
                      </m:sub>
                    </m:sSub>
                    <m:r>
                      <a:rPr lang="en-US" altLang="zh-CN" sz="1800">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3</m:t>
                        </m:r>
                      </m:sub>
                    </m:sSub>
                    <m:r>
                      <a:rPr lang="en-US" altLang="zh-CN" sz="1800">
                        <a:latin typeface="Cambria Math" panose="02040503050406030204" charset="0"/>
                        <a:cs typeface="Cambria Math" panose="02040503050406030204" charset="0"/>
                      </a:rPr>
                      <m:t>, ...]</m:t>
                    </m:r>
                  </m:oMath>
                </a14:m>
                <a:r>
                  <a:rPr lang="en-US" altLang="zh-CN" sz="1800" dirty="0"/>
                  <a:t> </a:t>
                </a:r>
              </a:p>
              <a:p>
                <a:r>
                  <a:rPr lang="en-US" altLang="zh-CN" sz="1800" b="0" dirty="0">
                    <a:latin typeface="+mn-lt"/>
                  </a:rPr>
                  <a:t>If there exists an </a:t>
                </a:r>
                <a:r>
                  <a:rPr lang="zh-CN" altLang="en-US" sz="1800" b="0" dirty="0">
                    <a:latin typeface="+mn-lt"/>
                  </a:rPr>
                  <a:t>𝑖</a:t>
                </a:r>
                <a:r>
                  <a:rPr lang="en-US" altLang="zh-CN" sz="1800" b="0" dirty="0">
                    <a:latin typeface="+mn-lt"/>
                  </a:rPr>
                  <a:t>, for any </a:t>
                </a:r>
                <a14:m>
                  <m:oMath xmlns:m="http://schemas.openxmlformats.org/officeDocument/2006/math">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&gt;</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+1</m:t>
                        </m:r>
                      </m:sub>
                    </m:sSub>
                    <m:r>
                      <a:rPr lang="en-US" altLang="zh-CN" sz="1800" i="1">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𝑗</m:t>
                        </m:r>
                      </m:sub>
                    </m:sSub>
                    <m:r>
                      <a:rPr lang="en-US" altLang="zh-CN" sz="1800" i="1">
                        <a:latin typeface="Cambria Math" panose="02040503050406030204" charset="0"/>
                        <a:cs typeface="Cambria Math" panose="02040503050406030204" charset="0"/>
                      </a:rPr>
                      <m:t>=0</m:t>
                    </m:r>
                  </m:oMath>
                </a14:m>
                <a:r>
                  <a:rPr lang="en-US" altLang="zh-CN" sz="1800" b="0" dirty="0">
                    <a:latin typeface="+mn-lt"/>
                  </a:rPr>
                  <a:t>, then the mapping is: </a:t>
                </a:r>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2</m:t>
                          </m:r>
                        </m:sub>
                      </m:sSub>
                      <m:r>
                        <a:rPr lang="en-US" altLang="zh-CN" sz="1800">
                          <a:latin typeface="Cambria Math" panose="02040503050406030204" charset="0"/>
                          <a:cs typeface="Cambria Math" panose="02040503050406030204" charset="0"/>
                        </a:rPr>
                        <m:t>−</m:t>
                      </m:r>
                      <m:r>
                        <m:rPr>
                          <m:sty m:val="p"/>
                        </m:rPr>
                        <a:rPr lang="en-US" altLang="zh-CN" sz="1800">
                          <a:latin typeface="Cambria Math" panose="02040503050406030204" charset="0"/>
                          <a:cs typeface="Cambria Math" panose="02040503050406030204" charset="0"/>
                        </a:rPr>
                        <m:t>x</m:t>
                      </m:r>
                      <m:r>
                        <a:rPr lang="en-US" altLang="zh-CN" sz="1800">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3</m:t>
                          </m:r>
                        </m:sub>
                      </m:sSub>
                      <m:r>
                        <a:rPr lang="en-US" altLang="zh-CN" sz="1800">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2</m:t>
                          </m:r>
                        </m:sub>
                      </m:sSub>
                      <m:r>
                        <a:rPr lang="en-US" altLang="zh-CN" sz="1800">
                          <a:latin typeface="Cambria Math" panose="02040503050406030204" charset="0"/>
                          <a:cs typeface="Cambria Math" panose="02040503050406030204" charset="0"/>
                        </a:rPr>
                        <m:t>,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4</m:t>
                          </m:r>
                        </m:sub>
                      </m:sSub>
                      <m:r>
                        <a:rPr lang="en-US" altLang="zh-CN" sz="1800">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3</m:t>
                          </m:r>
                        </m:sub>
                      </m:sSub>
                      <m:r>
                        <a:rPr lang="en-US" altLang="zh-CN" sz="1800">
                          <a:latin typeface="Cambria Math" panose="02040503050406030204" charset="0"/>
                          <a:cs typeface="Cambria Math" panose="02040503050406030204" charset="0"/>
                        </a:rPr>
                        <m:t>, ..., </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+1</m:t>
                          </m:r>
                        </m:sub>
                      </m:sSub>
                      <m:r>
                        <a:rPr lang="en-US" altLang="zh-CN" sz="1800">
                          <a:latin typeface="Cambria Math" panose="02040503050406030204" charset="0"/>
                          <a:cs typeface="Cambria Math" panose="02040503050406030204" charset="0"/>
                        </a:rPr>
                        <m:t>−</m:t>
                      </m:r>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𝑦</m:t>
                          </m:r>
                        </m:e>
                        <m:sub>
                          <m:r>
                            <a:rPr lang="en-US" altLang="zh-CN" sz="1800" i="1">
                              <a:latin typeface="Cambria Math" panose="02040503050406030204" charset="0"/>
                              <a:cs typeface="Cambria Math" panose="02040503050406030204" charset="0"/>
                            </a:rPr>
                            <m:t>𝑖</m:t>
                          </m:r>
                        </m:sub>
                      </m:sSub>
                      <m:r>
                        <a:rPr lang="en-US" altLang="zh-CN" sz="1800">
                          <a:latin typeface="Cambria Math" panose="02040503050406030204" charset="0"/>
                          <a:cs typeface="Cambria Math" panose="02040503050406030204" charset="0"/>
                        </a:rPr>
                        <m:t>]</m:t>
                      </m:r>
                    </m:oMath>
                  </m:oMathPara>
                </a14:m>
                <a:endParaRPr lang="en-US" altLang="zh-CN" sz="1800" dirty="0">
                  <a:latin typeface="Cambria Math" panose="02040503050406030204" charset="0"/>
                  <a:cs typeface="Cambria Math" panose="02040503050406030204" charset="0"/>
                </a:endParaRPr>
              </a:p>
              <a:p>
                <a:pPr marL="0" indent="0">
                  <a:buNone/>
                </a:pPr>
                <a:endParaRPr lang="zh-CN" altLang="en-US" sz="1800" b="0" dirty="0">
                  <a:latin typeface="+mn-lt"/>
                  <a:ea typeface="微软雅黑" panose="020B0503020204020204" charset="-122"/>
                </a:endParaRPr>
              </a:p>
              <a:p>
                <a:r>
                  <a:rPr lang="en-US" altLang="zh-CN" sz="1800" b="0" dirty="0">
                    <a:latin typeface="+mn-lt"/>
                  </a:rPr>
                  <a:t>For example, if the input is</a:t>
                </a:r>
                <a:r>
                  <a:rPr lang="en-US" altLang="zh-CN" sz="1800" dirty="0">
                    <a:latin typeface="Cambria Math" panose="02040503050406030204" charset="0"/>
                  </a:rPr>
                  <a:t> </a:t>
                </a:r>
                <a14:m>
                  <m:oMath xmlns:m="http://schemas.openxmlformats.org/officeDocument/2006/math">
                    <m:d>
                      <m:dPr>
                        <m:begChr m:val="["/>
                        <m:endChr m:val="]"/>
                        <m:ctrlPr>
                          <a:rPr lang="en-US" altLang="zh-CN" sz="1800" i="1">
                            <a:latin typeface="Cambria Math" panose="02040503050406030204" pitchFamily="18" charset="0"/>
                            <a:cs typeface="Cambria Math" panose="02040503050406030204" charset="0"/>
                          </a:rPr>
                        </m:ctrlPr>
                      </m:dPr>
                      <m:e>
                        <m:r>
                          <a:rPr lang="en-US" altLang="zh-CN" sz="1800">
                            <a:latin typeface="Cambria Math" panose="02040503050406030204" charset="0"/>
                            <a:cs typeface="Cambria Math" panose="02040503050406030204" charset="0"/>
                          </a:rPr>
                          <m:t>..., 34, 2, 3, ...</m:t>
                        </m:r>
                      </m:e>
                    </m:d>
                  </m:oMath>
                </a14:m>
                <a:r>
                  <a:rPr lang="en-US" altLang="zh-CN" sz="1800" b="0" dirty="0">
                    <a:latin typeface="+mn-lt"/>
                  </a:rPr>
                  <a:t>, the output is</a:t>
                </a:r>
              </a:p>
              <a:p>
                <a:pPr marL="0" indent="0">
                  <a:buNone/>
                </a:pPr>
                <a:r>
                  <a:rPr lang="en-US" altLang="zh-CN" sz="1800" b="0" dirty="0">
                    <a:latin typeface="+mn-lt"/>
                  </a:rPr>
                  <a:t>	</a:t>
                </a:r>
                <a14:m>
                  <m:oMath xmlns:m="http://schemas.openxmlformats.org/officeDocument/2006/math">
                    <m:d>
                      <m:dPr>
                        <m:begChr m:val="["/>
                        <m:endChr m:val="]"/>
                        <m:ctrlPr>
                          <a:rPr lang="en-US" altLang="zh-CN" sz="1800" i="1">
                            <a:latin typeface="Cambria Math" panose="02040503050406030204" pitchFamily="18" charset="0"/>
                            <a:cs typeface="Cambria Math" panose="02040503050406030204" charset="0"/>
                          </a:rPr>
                        </m:ctrlPr>
                      </m:dPr>
                      <m:e>
                        <m:r>
                          <a:rPr lang="en-US" altLang="zh-CN" sz="1800">
                            <a:latin typeface="Cambria Math" panose="02040503050406030204" charset="0"/>
                            <a:cs typeface="Cambria Math" panose="02040503050406030204" charset="0"/>
                          </a:rPr>
                          <m:t>..., 80, 35, 33, 33, 33, ..., 33</m:t>
                        </m:r>
                      </m:e>
                    </m:d>
                  </m:oMath>
                </a14:m>
                <a:r>
                  <a:rPr lang="en-US" altLang="zh-CN" sz="1800" b="0" dirty="0">
                    <a:latin typeface="+mn-lt"/>
                    <a:cs typeface="Cambria Math" panose="02040503050406030204" charset="0"/>
                  </a:rPr>
                  <a:t>,</a:t>
                </a:r>
              </a:p>
              <a:p>
                <a:pPr marL="0" indent="0">
                  <a:buNone/>
                </a:pPr>
                <a:r>
                  <a:rPr lang="en-US" altLang="zh-CN" sz="1800" b="0" dirty="0">
                    <a:latin typeface="+mn-lt"/>
                  </a:rPr>
                  <a:t>       then the </a:t>
                </a:r>
                <a:r>
                  <a:rPr lang="en-US" altLang="zh-CN" sz="1800" b="0" dirty="0">
                    <a:latin typeface="+mn-lt"/>
                    <a:ea typeface="微软雅黑" panose="020B0503020204020204" charset="-122"/>
                  </a:rPr>
                  <a:t>mapping</a:t>
                </a:r>
                <a:r>
                  <a:rPr lang="zh-CN" altLang="en-US" sz="1800" b="0" dirty="0">
                    <a:latin typeface="+mn-lt"/>
                  </a:rPr>
                  <a:t> </a:t>
                </a:r>
                <a:r>
                  <a:rPr lang="en-US" altLang="zh-CN" sz="1800" b="0" dirty="0">
                    <a:latin typeface="+mn-lt"/>
                  </a:rPr>
                  <a:t>is</a:t>
                </a:r>
                <a14:m>
                  <m:oMath xmlns:m="http://schemas.openxmlformats.org/officeDocument/2006/math">
                    <m:r>
                      <a:rPr lang="en-US" altLang="zh-CN" sz="1800" b="0">
                        <a:latin typeface="Cambria Math" panose="02040503050406030204" pitchFamily="18" charset="0"/>
                        <a:cs typeface="Cambria Math" panose="02040503050406030204" charset="0"/>
                      </a:rPr>
                      <m:t>[1, −2]</m:t>
                    </m:r>
                  </m:oMath>
                </a14:m>
                <a:r>
                  <a:rPr lang="en-US" altLang="zh-CN" sz="1800" b="0" dirty="0">
                    <a:latin typeface="+mn-lt"/>
                  </a:rPr>
                  <a:t>.</a:t>
                </a:r>
              </a:p>
            </p:txBody>
          </p:sp>
        </mc:Choice>
        <mc:Fallback xmlns="">
          <p:sp>
            <p:nvSpPr>
              <p:cNvPr id="3" name="内容占位符 2">
                <a:extLst>
                  <a:ext uri="{FF2B5EF4-FFF2-40B4-BE49-F238E27FC236}">
                    <a16:creationId xmlns:a16="http://schemas.microsoft.com/office/drawing/2014/main" id="{62A6DEB4-E585-35DA-4CFD-297B77C9113C}"/>
                  </a:ext>
                </a:extLst>
              </p:cNvPr>
              <p:cNvSpPr>
                <a:spLocks noGrp="1" noRot="1" noChangeAspect="1" noMove="1" noResize="1" noEditPoints="1" noAdjustHandles="1" noChangeArrowheads="1" noChangeShapeType="1" noTextEdit="1"/>
              </p:cNvSpPr>
              <p:nvPr>
                <p:ph idx="1"/>
              </p:nvPr>
            </p:nvSpPr>
            <p:spPr>
              <a:xfrm>
                <a:off x="7114784" y="876431"/>
                <a:ext cx="4958568" cy="5371465"/>
              </a:xfrm>
              <a:blipFill>
                <a:blip r:embed="rId3"/>
                <a:stretch>
                  <a:fillRect t="-681" r="-98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EA06B4E-A640-37D7-6D40-01D5CA476CC2}"/>
              </a:ext>
            </a:extLst>
          </p:cNvPr>
          <p:cNvPicPr>
            <a:picLocks noChangeAspect="1"/>
          </p:cNvPicPr>
          <p:nvPr/>
        </p:nvPicPr>
        <p:blipFill>
          <a:blip r:embed="rId4"/>
          <a:stretch>
            <a:fillRect/>
          </a:stretch>
        </p:blipFill>
        <p:spPr>
          <a:xfrm>
            <a:off x="532357" y="1255538"/>
            <a:ext cx="6520384" cy="4346923"/>
          </a:xfrm>
          <a:prstGeom prst="rect">
            <a:avLst/>
          </a:prstGeom>
        </p:spPr>
      </p:pic>
    </p:spTree>
    <p:extLst>
      <p:ext uri="{BB962C8B-B14F-4D97-AF65-F5344CB8AC3E}">
        <p14:creationId xmlns:p14="http://schemas.microsoft.com/office/powerpoint/2010/main" val="173192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AF127-B6CC-0C08-910E-340F2C74FC59}"/>
              </a:ext>
            </a:extLst>
          </p:cNvPr>
          <p:cNvSpPr>
            <a:spLocks noGrp="1"/>
          </p:cNvSpPr>
          <p:nvPr>
            <p:ph type="title"/>
          </p:nvPr>
        </p:nvSpPr>
        <p:spPr/>
        <p:txBody>
          <a:bodyPr/>
          <a:lstStyle/>
          <a:p>
            <a:r>
              <a:rPr lang="en-US" altLang="zh-CN" dirty="0"/>
              <a:t>Working memory task</a:t>
            </a:r>
            <a:endParaRPr lang="zh-CN" altLang="en-US" dirty="0"/>
          </a:p>
        </p:txBody>
      </p:sp>
      <p:pic>
        <p:nvPicPr>
          <p:cNvPr id="3074" name="Picture 2">
            <a:extLst>
              <a:ext uri="{FF2B5EF4-FFF2-40B4-BE49-F238E27FC236}">
                <a16:creationId xmlns:a16="http://schemas.microsoft.com/office/drawing/2014/main" id="{192AC0AB-2D3D-6439-DE66-684B3E6C71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9" t="-1635" r="47663" b="57910"/>
          <a:stretch/>
        </p:blipFill>
        <p:spPr bwMode="auto">
          <a:xfrm>
            <a:off x="0" y="1380045"/>
            <a:ext cx="6203137" cy="441962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7C666CB-496F-61F8-E1F3-19ED92818256}"/>
              </a:ext>
            </a:extLst>
          </p:cNvPr>
          <p:cNvSpPr txBox="1"/>
          <p:nvPr/>
        </p:nvSpPr>
        <p:spPr>
          <a:xfrm>
            <a:off x="154292" y="5964532"/>
            <a:ext cx="10466493" cy="369332"/>
          </a:xfrm>
          <a:prstGeom prst="rect">
            <a:avLst/>
          </a:prstGeom>
          <a:noFill/>
        </p:spPr>
        <p:txBody>
          <a:bodyPr wrap="square">
            <a:spAutoFit/>
          </a:bodyPr>
          <a:lstStyle/>
          <a:p>
            <a:r>
              <a:rPr lang="en-US" altLang="zh-CN" b="0" i="0" dirty="0">
                <a:solidFill>
                  <a:srgbClr val="1F1F1F"/>
                </a:solidFill>
                <a:effectLst/>
                <a:latin typeface="ElsevierSans"/>
              </a:rPr>
              <a:t>Xiao-Jing Wang</a:t>
            </a:r>
            <a:r>
              <a:rPr lang="en-US" altLang="zh-CN" dirty="0">
                <a:solidFill>
                  <a:srgbClr val="1F1F1F"/>
                </a:solidFill>
                <a:latin typeface="ElsevierSans"/>
              </a:rPr>
              <a:t>, </a:t>
            </a:r>
            <a:r>
              <a:rPr lang="en-US" altLang="zh-CN" b="0" i="0" dirty="0">
                <a:solidFill>
                  <a:srgbClr val="1F1F1F"/>
                </a:solidFill>
                <a:effectLst/>
                <a:latin typeface="ElsevierGulliver"/>
              </a:rPr>
              <a:t>Decision Making in Recurrent Neuronal Circuits, Neuron, </a:t>
            </a:r>
            <a:r>
              <a:rPr lang="en-US" altLang="zh-CN" dirty="0">
                <a:solidFill>
                  <a:srgbClr val="1F1F1F"/>
                </a:solidFill>
                <a:latin typeface="ElsevierSans"/>
              </a:rPr>
              <a:t>2008</a:t>
            </a:r>
            <a:endParaRPr lang="zh-CN" altLang="en-US" dirty="0"/>
          </a:p>
        </p:txBody>
      </p:sp>
      <p:pic>
        <p:nvPicPr>
          <p:cNvPr id="6" name="Picture 2">
            <a:extLst>
              <a:ext uri="{FF2B5EF4-FFF2-40B4-BE49-F238E27FC236}">
                <a16:creationId xmlns:a16="http://schemas.microsoft.com/office/drawing/2014/main" id="{016FB156-B5D2-75FA-D172-2A23396F2A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86" t="48337"/>
          <a:stretch/>
        </p:blipFill>
        <p:spPr bwMode="auto">
          <a:xfrm>
            <a:off x="6874931" y="1012730"/>
            <a:ext cx="4682067" cy="483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019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Working memory task</a:t>
            </a:r>
          </a:p>
        </p:txBody>
      </p:sp>
      <p:pic>
        <p:nvPicPr>
          <p:cNvPr id="5" name="图片 4"/>
          <p:cNvPicPr>
            <a:picLocks noChangeAspect="1"/>
          </p:cNvPicPr>
          <p:nvPr>
            <p:custDataLst>
              <p:tags r:id="rId1"/>
            </p:custDataLst>
          </p:nvPr>
        </p:nvPicPr>
        <p:blipFill>
          <a:blip r:embed="rId4"/>
          <a:stretch>
            <a:fillRect/>
          </a:stretch>
        </p:blipFill>
        <p:spPr>
          <a:xfrm>
            <a:off x="607332" y="820369"/>
            <a:ext cx="4172948" cy="1793048"/>
          </a:xfrm>
          <a:prstGeom prst="rect">
            <a:avLst/>
          </a:prstGeom>
        </p:spPr>
      </p:pic>
      <p:pic>
        <p:nvPicPr>
          <p:cNvPr id="6" name="图片 5"/>
          <p:cNvPicPr>
            <a:picLocks noChangeAspect="1"/>
          </p:cNvPicPr>
          <p:nvPr>
            <p:custDataLst>
              <p:tags r:id="rId2"/>
            </p:custDataLst>
          </p:nvPr>
        </p:nvPicPr>
        <p:blipFill>
          <a:blip r:embed="rId5"/>
          <a:stretch>
            <a:fillRect/>
          </a:stretch>
        </p:blipFill>
        <p:spPr>
          <a:xfrm>
            <a:off x="6258015" y="876743"/>
            <a:ext cx="4850735" cy="2922554"/>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9665" y="2671807"/>
                <a:ext cx="5698571" cy="3279872"/>
              </a:xfrm>
              <a:prstGeom prst="rect">
                <a:avLst/>
              </a:prstGeom>
              <a:noFill/>
            </p:spPr>
            <p:txBody>
              <a:bodyPr wrap="square" rtlCol="0">
                <a:spAutoFit/>
              </a:bodyPr>
              <a:lstStyle/>
              <a:p>
                <a:r>
                  <a:rPr lang="en-US" altLang="zh-CN" dirty="0">
                    <a:solidFill>
                      <a:schemeClr val="tx2"/>
                    </a:solidFill>
                  </a:rPr>
                  <a:t>The training data consists of 40,000 instances. In the training set, </a:t>
                </a:r>
                <a14:m>
                  <m:oMath xmlns:m="http://schemas.openxmlformats.org/officeDocument/2006/math">
                    <m:sSub>
                      <m:sSubPr>
                        <m:ctrlPr>
                          <a:rPr lang="en-US" altLang="zh-CN" i="1" smtClean="0">
                            <a:solidFill>
                              <a:schemeClr val="tx2"/>
                            </a:solidFill>
                            <a:latin typeface="Cambria Math" panose="02040503050406030204" pitchFamily="18" charset="0"/>
                            <a:cs typeface="Cambria Math" panose="02040503050406030204" charset="0"/>
                          </a:rPr>
                        </m:ctrlPr>
                      </m:sSubPr>
                      <m:e>
                        <m:r>
                          <a:rPr lang="en-US" altLang="zh-CN" i="1">
                            <a:solidFill>
                              <a:schemeClr val="tx2"/>
                            </a:solidFill>
                            <a:latin typeface="Cambria Math" panose="02040503050406030204" charset="0"/>
                            <a:cs typeface="Cambria Math" panose="02040503050406030204" charset="0"/>
                          </a:rPr>
                          <m:t>𝑎</m:t>
                        </m:r>
                      </m:e>
                      <m:sub>
                        <m:r>
                          <a:rPr lang="en-US" altLang="zh-CN" i="1">
                            <a:solidFill>
                              <a:schemeClr val="tx2"/>
                            </a:solidFill>
                            <a:latin typeface="Cambria Math" panose="02040503050406030204" charset="0"/>
                            <a:cs typeface="Cambria Math" panose="02040503050406030204" charset="0"/>
                          </a:rPr>
                          <m:t>1</m:t>
                        </m:r>
                      </m:sub>
                    </m:sSub>
                    <m:r>
                      <a:rPr lang="en-US" altLang="zh-CN" i="1">
                        <a:solidFill>
                          <a:schemeClr val="tx2"/>
                        </a:solidFill>
                        <a:latin typeface="Cambria Math" panose="02040503050406030204" charset="0"/>
                        <a:cs typeface="Cambria Math" panose="02040503050406030204" charset="0"/>
                      </a:rPr>
                      <m:t> ∈{2,3}, </m:t>
                    </m:r>
                    <m:sSub>
                      <m:sSubPr>
                        <m:ctrlPr>
                          <a:rPr lang="en-US" altLang="zh-CN" i="1">
                            <a:solidFill>
                              <a:schemeClr val="tx2"/>
                            </a:solidFill>
                            <a:latin typeface="Cambria Math" panose="02040503050406030204" pitchFamily="18" charset="0"/>
                            <a:cs typeface="Cambria Math" panose="02040503050406030204" charset="0"/>
                          </a:rPr>
                        </m:ctrlPr>
                      </m:sSubPr>
                      <m:e>
                        <m:r>
                          <a:rPr lang="en-US" altLang="zh-CN" i="1">
                            <a:solidFill>
                              <a:schemeClr val="tx2"/>
                            </a:solidFill>
                            <a:latin typeface="Cambria Math" panose="02040503050406030204" charset="0"/>
                            <a:cs typeface="Cambria Math" panose="02040503050406030204" charset="0"/>
                          </a:rPr>
                          <m:t>𝑎</m:t>
                        </m:r>
                      </m:e>
                      <m:sub>
                        <m:r>
                          <a:rPr lang="en-US" altLang="zh-CN" i="1">
                            <a:solidFill>
                              <a:schemeClr val="tx2"/>
                            </a:solidFill>
                            <a:latin typeface="Cambria Math" panose="02040503050406030204" charset="0"/>
                            <a:cs typeface="Cambria Math" panose="02040503050406030204" charset="0"/>
                          </a:rPr>
                          <m:t>2</m:t>
                        </m:r>
                      </m:sub>
                    </m:sSub>
                    <m:r>
                      <a:rPr lang="en-US" altLang="zh-CN" i="1">
                        <a:solidFill>
                          <a:schemeClr val="tx2"/>
                        </a:solidFill>
                        <a:latin typeface="Cambria Math" panose="02040503050406030204" charset="0"/>
                        <a:cs typeface="Cambria Math" panose="02040503050406030204" charset="0"/>
                      </a:rPr>
                      <m:t> ∈{4,5}</m:t>
                    </m:r>
                  </m:oMath>
                </a14:m>
                <a:r>
                  <a:rPr lang="en-US" altLang="zh-CN" dirty="0">
                    <a:solidFill>
                      <a:schemeClr val="tx2"/>
                    </a:solidFill>
                  </a:rPr>
                  <a:t>.</a:t>
                </a:r>
              </a:p>
              <a:p>
                <a:r>
                  <a:rPr lang="en-US" altLang="zh-CN" dirty="0">
                    <a:solidFill>
                      <a:schemeClr val="tx2"/>
                    </a:solidFill>
                  </a:rPr>
                  <a:t>Since the model can only see the final output and not the intermediate calculations, the operations corresponding to different numbers are multi-solution. Below are the operational rules learned by the model:</a:t>
                </a:r>
              </a:p>
              <a:p>
                <a:endParaRPr lang="en-US" altLang="zh-CN" i="1" dirty="0">
                  <a:solidFill>
                    <a:schemeClr val="tx2"/>
                  </a:solidFill>
                  <a:latin typeface="Cambria Math" panose="02040503050406030204" pitchFamily="18" charset="0"/>
                  <a:cs typeface="Cambria Math" panose="02040503050406030204" charset="0"/>
                </a:endParaRPr>
              </a:p>
              <a:p>
                <a:pPr/>
                <a14:m>
                  <m:oMathPara xmlns:m="http://schemas.openxmlformats.org/officeDocument/2006/math">
                    <m:oMathParaPr>
                      <m:jc m:val="centerGroup"/>
                    </m:oMathParaPr>
                    <m:oMath xmlns:m="http://schemas.openxmlformats.org/officeDocument/2006/math">
                      <m:sSub>
                        <m:sSubPr>
                          <m:ctrlPr>
                            <a:rPr lang="en-US" altLang="zh-CN" i="1">
                              <a:solidFill>
                                <a:schemeClr val="tx2"/>
                              </a:solidFill>
                              <a:latin typeface="Cambria Math" panose="02040503050406030204" pitchFamily="18" charset="0"/>
                              <a:cs typeface="Cambria Math" panose="02040503050406030204" charset="0"/>
                            </a:rPr>
                          </m:ctrlPr>
                        </m:sSubPr>
                        <m:e>
                          <m:r>
                            <a:rPr lang="en-US" altLang="zh-CN" i="1">
                              <a:solidFill>
                                <a:schemeClr val="tx2"/>
                              </a:solidFill>
                              <a:latin typeface="Cambria Math" panose="02040503050406030204" charset="0"/>
                              <a:cs typeface="Cambria Math" panose="02040503050406030204" charset="0"/>
                            </a:rPr>
                            <m:t>𝑓</m:t>
                          </m:r>
                        </m:e>
                        <m:sub>
                          <m:r>
                            <a:rPr lang="en-US" altLang="zh-CN" i="1">
                              <a:solidFill>
                                <a:schemeClr val="tx2"/>
                              </a:solidFill>
                              <a:latin typeface="Cambria Math" panose="02040503050406030204" charset="0"/>
                              <a:cs typeface="Cambria Math" panose="02040503050406030204" charset="0"/>
                            </a:rPr>
                            <m:t>𝑎</m:t>
                          </m:r>
                        </m:sub>
                      </m:sSub>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𝑥</m:t>
                      </m:r>
                      <m:r>
                        <a:rPr lang="en-US" altLang="zh-CN" i="1">
                          <a:solidFill>
                            <a:schemeClr val="tx2"/>
                          </a:solidFill>
                          <a:latin typeface="Cambria Math" panose="02040503050406030204" charset="0"/>
                          <a:cs typeface="Cambria Math" panose="02040503050406030204" charset="0"/>
                        </a:rPr>
                        <m:t>)=</m:t>
                      </m:r>
                      <m:d>
                        <m:dPr>
                          <m:begChr m:val="{"/>
                          <m:endChr m:val=""/>
                          <m:ctrlPr>
                            <a:rPr lang="en-US" altLang="zh-CN" i="1">
                              <a:solidFill>
                                <a:schemeClr val="tx2"/>
                              </a:solidFill>
                              <a:latin typeface="Cambria Math" panose="02040503050406030204" pitchFamily="18" charset="0"/>
                              <a:cs typeface="Cambria Math" panose="02040503050406030204" charset="0"/>
                            </a:rPr>
                          </m:ctrlPr>
                        </m:dPr>
                        <m:e>
                          <m:eqArr>
                            <m:eqArrPr>
                              <m:ctrlPr>
                                <a:rPr lang="en-US" altLang="zh-CN" i="1">
                                  <a:solidFill>
                                    <a:schemeClr val="tx2"/>
                                  </a:solidFill>
                                  <a:latin typeface="Cambria Math" panose="02040503050406030204" pitchFamily="18" charset="0"/>
                                  <a:cs typeface="Cambria Math" panose="02040503050406030204" charset="0"/>
                                </a:rPr>
                              </m:ctrlPr>
                            </m:eqArrPr>
                            <m:e>
                              <m:r>
                                <a:rPr lang="en-US" altLang="zh-CN" i="1">
                                  <a:solidFill>
                                    <a:schemeClr val="tx2"/>
                                  </a:solidFill>
                                  <a:latin typeface="Cambria Math" panose="02040503050406030204" charset="0"/>
                                  <a:cs typeface="Cambria Math" panose="02040503050406030204" charset="0"/>
                                </a:rPr>
                                <m:t>𝑥</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𝑖𝑓</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𝑎</m:t>
                              </m:r>
                              <m:r>
                                <a:rPr lang="en-US" altLang="zh-CN" i="1">
                                  <a:solidFill>
                                    <a:schemeClr val="tx2"/>
                                  </a:solidFill>
                                  <a:latin typeface="Cambria Math" panose="02040503050406030204" charset="0"/>
                                  <a:cs typeface="Cambria Math" panose="02040503050406030204" charset="0"/>
                                </a:rPr>
                                <m:t> =2</m:t>
                              </m:r>
                            </m:e>
                            <m:e>
                              <m:r>
                                <a:rPr lang="en-US" altLang="zh-CN" i="1">
                                  <a:solidFill>
                                    <a:schemeClr val="tx2"/>
                                  </a:solidFill>
                                  <a:latin typeface="Cambria Math" panose="02040503050406030204" charset="0"/>
                                  <a:cs typeface="Cambria Math" panose="02040503050406030204" charset="0"/>
                                </a:rPr>
                                <m:t>𝑥</m:t>
                              </m:r>
                              <m:r>
                                <a:rPr lang="en-US" altLang="zh-CN" i="1">
                                  <a:solidFill>
                                    <a:schemeClr val="tx2"/>
                                  </a:solidFill>
                                  <a:latin typeface="Cambria Math" panose="02040503050406030204" charset="0"/>
                                  <a:cs typeface="Cambria Math" panose="02040503050406030204" charset="0"/>
                                </a:rPr>
                                <m:t>+1, </m:t>
                              </m:r>
                              <m:r>
                                <a:rPr lang="en-US" altLang="zh-CN" i="1">
                                  <a:solidFill>
                                    <a:schemeClr val="tx2"/>
                                  </a:solidFill>
                                  <a:latin typeface="Cambria Math" panose="02040503050406030204" charset="0"/>
                                  <a:cs typeface="Cambria Math" panose="02040503050406030204" charset="0"/>
                                </a:rPr>
                                <m:t>𝑖𝑓</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𝑎</m:t>
                              </m:r>
                              <m:r>
                                <a:rPr lang="en-US" altLang="zh-CN" i="1">
                                  <a:solidFill>
                                    <a:schemeClr val="tx2"/>
                                  </a:solidFill>
                                  <a:latin typeface="Cambria Math" panose="02040503050406030204" charset="0"/>
                                  <a:cs typeface="Cambria Math" panose="02040503050406030204" charset="0"/>
                                </a:rPr>
                                <m:t>=3</m:t>
                              </m:r>
                            </m:e>
                            <m:e>
                              <m:r>
                                <a:rPr lang="en-US" altLang="zh-CN" i="1">
                                  <a:solidFill>
                                    <a:schemeClr val="tx2"/>
                                  </a:solidFill>
                                  <a:latin typeface="Cambria Math" panose="02040503050406030204" charset="0"/>
                                  <a:cs typeface="Cambria Math" panose="02040503050406030204" charset="0"/>
                                </a:rPr>
                                <m:t>𝑥</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𝑖𝑓</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𝑎</m:t>
                              </m:r>
                              <m:r>
                                <a:rPr lang="en-US" altLang="zh-CN" i="1">
                                  <a:solidFill>
                                    <a:schemeClr val="tx2"/>
                                  </a:solidFill>
                                  <a:latin typeface="Cambria Math" panose="02040503050406030204" charset="0"/>
                                  <a:cs typeface="Cambria Math" panose="02040503050406030204" charset="0"/>
                                </a:rPr>
                                <m:t>=4</m:t>
                              </m:r>
                            </m:e>
                            <m:e>
                              <m:r>
                                <a:rPr lang="en-US" altLang="zh-CN" i="1">
                                  <a:solidFill>
                                    <a:schemeClr val="tx2"/>
                                  </a:solidFill>
                                  <a:latin typeface="Cambria Math" panose="02040503050406030204" charset="0"/>
                                  <a:cs typeface="Cambria Math" panose="02040503050406030204" charset="0"/>
                                </a:rPr>
                                <m:t>𝑥</m:t>
                              </m:r>
                              <m:r>
                                <a:rPr lang="en-US" altLang="zh-CN" i="1">
                                  <a:solidFill>
                                    <a:schemeClr val="tx2"/>
                                  </a:solidFill>
                                  <a:latin typeface="Cambria Math" panose="02040503050406030204" charset="0"/>
                                  <a:cs typeface="Cambria Math" panose="02040503050406030204" charset="0"/>
                                </a:rPr>
                                <m:t>−2, </m:t>
                              </m:r>
                              <m:r>
                                <a:rPr lang="en-US" altLang="zh-CN" i="1">
                                  <a:solidFill>
                                    <a:schemeClr val="tx2"/>
                                  </a:solidFill>
                                  <a:latin typeface="Cambria Math" panose="02040503050406030204" charset="0"/>
                                  <a:cs typeface="Cambria Math" panose="02040503050406030204" charset="0"/>
                                </a:rPr>
                                <m:t>𝑖𝑓</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𝑎</m:t>
                              </m:r>
                              <m:r>
                                <a:rPr lang="en-US" altLang="zh-CN" i="1">
                                  <a:solidFill>
                                    <a:schemeClr val="tx2"/>
                                  </a:solidFill>
                                  <a:latin typeface="Cambria Math" panose="02040503050406030204" charset="0"/>
                                  <a:cs typeface="Cambria Math" panose="02040503050406030204" charset="0"/>
                                </a:rPr>
                                <m:t> =5</m:t>
                              </m:r>
                            </m:e>
                          </m:eqArr>
                        </m:e>
                      </m:d>
                    </m:oMath>
                  </m:oMathPara>
                </a14:m>
                <a:endParaRPr lang="zh-CN" altLang="en-US" i="1" dirty="0">
                  <a:solidFill>
                    <a:schemeClr val="tx2"/>
                  </a:solidFill>
                  <a:latin typeface="Cambria Math" panose="02040503050406030204" charset="0"/>
                  <a:cs typeface="Cambria Math" panose="02040503050406030204"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9665" y="2671807"/>
                <a:ext cx="5698571" cy="3279872"/>
              </a:xfrm>
              <a:prstGeom prst="rect">
                <a:avLst/>
              </a:prstGeom>
              <a:blipFill>
                <a:blip r:embed="rId6"/>
                <a:stretch>
                  <a:fillRect l="-856" t="-743" r="-267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C7A4C68-98F7-46B9-B160-7E0A386EF0A5}"/>
              </a:ext>
            </a:extLst>
          </p:cNvPr>
          <p:cNvPicPr>
            <a:picLocks noChangeAspect="1"/>
          </p:cNvPicPr>
          <p:nvPr/>
        </p:nvPicPr>
        <p:blipFill>
          <a:blip r:embed="rId7"/>
          <a:stretch>
            <a:fillRect/>
          </a:stretch>
        </p:blipFill>
        <p:spPr>
          <a:xfrm>
            <a:off x="5337633" y="4336853"/>
            <a:ext cx="6630185" cy="19179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73100-ECBD-BF71-64F7-249373A6FB8E}"/>
              </a:ext>
            </a:extLst>
          </p:cNvPr>
          <p:cNvSpPr>
            <a:spLocks noGrp="1"/>
          </p:cNvSpPr>
          <p:nvPr>
            <p:ph type="title"/>
          </p:nvPr>
        </p:nvSpPr>
        <p:spPr/>
        <p:txBody>
          <a:bodyPr/>
          <a:lstStyle/>
          <a:p>
            <a:r>
              <a:rPr lang="en-US" altLang="zh-CN" dirty="0"/>
              <a:t>Synonym task</a:t>
            </a:r>
            <a:endParaRPr lang="zh-CN" altLang="en-US" dirty="0"/>
          </a:p>
        </p:txBody>
      </p:sp>
      <p:pic>
        <p:nvPicPr>
          <p:cNvPr id="4" name="图片 3">
            <a:extLst>
              <a:ext uri="{FF2B5EF4-FFF2-40B4-BE49-F238E27FC236}">
                <a16:creationId xmlns:a16="http://schemas.microsoft.com/office/drawing/2014/main" id="{2E5B7200-6D21-7BAD-D6FE-AC241379C7A8}"/>
              </a:ext>
            </a:extLst>
          </p:cNvPr>
          <p:cNvPicPr>
            <a:picLocks noChangeAspect="1"/>
          </p:cNvPicPr>
          <p:nvPr/>
        </p:nvPicPr>
        <p:blipFill>
          <a:blip r:embed="rId2"/>
          <a:stretch>
            <a:fillRect/>
          </a:stretch>
        </p:blipFill>
        <p:spPr>
          <a:xfrm>
            <a:off x="4862186" y="1695468"/>
            <a:ext cx="7329814" cy="3664907"/>
          </a:xfrm>
          <a:prstGeom prst="rect">
            <a:avLst/>
          </a:prstGeom>
        </p:spPr>
      </p:pic>
      <p:pic>
        <p:nvPicPr>
          <p:cNvPr id="6" name="图片 5">
            <a:extLst>
              <a:ext uri="{FF2B5EF4-FFF2-40B4-BE49-F238E27FC236}">
                <a16:creationId xmlns:a16="http://schemas.microsoft.com/office/drawing/2014/main" id="{0617FC5F-4E5B-A745-62D1-B4537FB82AA0}"/>
              </a:ext>
            </a:extLst>
          </p:cNvPr>
          <p:cNvPicPr>
            <a:picLocks noChangeAspect="1"/>
          </p:cNvPicPr>
          <p:nvPr/>
        </p:nvPicPr>
        <p:blipFill>
          <a:blip r:embed="rId3"/>
          <a:stretch>
            <a:fillRect/>
          </a:stretch>
        </p:blipFill>
        <p:spPr>
          <a:xfrm>
            <a:off x="328583" y="899680"/>
            <a:ext cx="3429821" cy="1475991"/>
          </a:xfrm>
          <a:prstGeom prst="rect">
            <a:avLst/>
          </a:prstGeom>
        </p:spPr>
      </p:pic>
      <p:sp>
        <p:nvSpPr>
          <p:cNvPr id="7" name="文本框 6">
            <a:extLst>
              <a:ext uri="{FF2B5EF4-FFF2-40B4-BE49-F238E27FC236}">
                <a16:creationId xmlns:a16="http://schemas.microsoft.com/office/drawing/2014/main" id="{67CED079-4ACF-A2B2-B56B-E6BE57D3E501}"/>
              </a:ext>
            </a:extLst>
          </p:cNvPr>
          <p:cNvSpPr txBox="1"/>
          <p:nvPr/>
        </p:nvSpPr>
        <p:spPr>
          <a:xfrm>
            <a:off x="265953" y="2805830"/>
            <a:ext cx="4669302" cy="2862322"/>
          </a:xfrm>
          <a:prstGeom prst="rect">
            <a:avLst/>
          </a:prstGeom>
          <a:noFill/>
        </p:spPr>
        <p:txBody>
          <a:bodyPr wrap="square" rtlCol="0">
            <a:spAutoFit/>
          </a:bodyPr>
          <a:lstStyle/>
          <a:p>
            <a:pPr algn="l"/>
            <a:r>
              <a:rPr lang="en-US" altLang="zh-CN" sz="2000" b="0" i="0" dirty="0">
                <a:solidFill>
                  <a:srgbClr val="374151"/>
                </a:solidFill>
                <a:effectLst/>
              </a:rPr>
              <a:t>Original Set </a:t>
            </a:r>
            <a:r>
              <a:rPr lang="en-US" altLang="zh-CN" sz="2000" dirty="0">
                <a:solidFill>
                  <a:schemeClr val="tx2"/>
                </a:solidFill>
              </a:rPr>
              <a:t>A</a:t>
            </a:r>
            <a:r>
              <a:rPr lang="zh-CN" altLang="en-US" sz="2000" dirty="0">
                <a:solidFill>
                  <a:schemeClr val="tx2"/>
                </a:solidFill>
              </a:rPr>
              <a:t>：</a:t>
            </a:r>
            <a:r>
              <a:rPr lang="en-US" altLang="zh-CN" sz="2000" dirty="0">
                <a:solidFill>
                  <a:schemeClr val="tx2"/>
                </a:solidFill>
              </a:rPr>
              <a:t>{(1,9), (2,9), (9,1), (9,2), (1,2), (1,4), (2,1), (4,1), (2,4), (4,2)}</a:t>
            </a:r>
          </a:p>
          <a:p>
            <a:pPr algn="l"/>
            <a:endParaRPr lang="en-US" altLang="zh-CN" sz="2000" dirty="0">
              <a:solidFill>
                <a:schemeClr val="tx2"/>
              </a:solidFill>
            </a:endParaRPr>
          </a:p>
          <a:p>
            <a:pPr algn="l"/>
            <a:r>
              <a:rPr lang="en-US" altLang="zh-CN" sz="2000" dirty="0">
                <a:solidFill>
                  <a:schemeClr val="tx2"/>
                </a:solidFill>
              </a:rPr>
              <a:t>Synonym learning: A+{(1,3), (3,1), (2,3), (3,2), (4,3), (3,4)}</a:t>
            </a:r>
          </a:p>
          <a:p>
            <a:pPr algn="l"/>
            <a:endParaRPr lang="en-US" altLang="zh-CN" sz="2000" dirty="0">
              <a:solidFill>
                <a:schemeClr val="tx2"/>
              </a:solidFill>
            </a:endParaRPr>
          </a:p>
          <a:p>
            <a:pPr algn="l"/>
            <a:r>
              <a:rPr lang="en-US" altLang="zh-CN" sz="2000" dirty="0">
                <a:solidFill>
                  <a:schemeClr val="tx2"/>
                </a:solidFill>
              </a:rPr>
              <a:t>More sampling: </a:t>
            </a:r>
            <a:r>
              <a:rPr lang="en-US" altLang="zh-CN" sz="2000" b="0" i="0" dirty="0">
                <a:solidFill>
                  <a:schemeClr val="tx2"/>
                </a:solidFill>
                <a:effectLst/>
              </a:rPr>
              <a:t>Proportionally increase the quantity of Set A, do not increase the variety of anchors.</a:t>
            </a:r>
            <a:endParaRPr lang="zh-CN" altLang="en-US" sz="2000" dirty="0">
              <a:solidFill>
                <a:schemeClr val="tx2"/>
              </a:solidFill>
            </a:endParaRPr>
          </a:p>
        </p:txBody>
      </p:sp>
    </p:spTree>
    <p:extLst>
      <p:ext uri="{BB962C8B-B14F-4D97-AF65-F5344CB8AC3E}">
        <p14:creationId xmlns:p14="http://schemas.microsoft.com/office/powerpoint/2010/main" val="711697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C0490-50CE-AD14-4E81-043E2EF99360}"/>
              </a:ext>
            </a:extLst>
          </p:cNvPr>
          <p:cNvSpPr>
            <a:spLocks noGrp="1"/>
          </p:cNvSpPr>
          <p:nvPr>
            <p:ph type="title"/>
          </p:nvPr>
        </p:nvSpPr>
        <p:spPr/>
        <p:txBody>
          <a:bodyPr/>
          <a:lstStyle/>
          <a:p>
            <a:r>
              <a:rPr lang="en-US" altLang="zh-CN" dirty="0"/>
              <a:t>Statistical output task</a:t>
            </a:r>
            <a:endParaRPr lang="zh-CN" altLang="en-US" dirty="0"/>
          </a:p>
        </p:txBody>
      </p:sp>
      <p:sp>
        <p:nvSpPr>
          <p:cNvPr id="3" name="内容占位符 2">
            <a:extLst>
              <a:ext uri="{FF2B5EF4-FFF2-40B4-BE49-F238E27FC236}">
                <a16:creationId xmlns:a16="http://schemas.microsoft.com/office/drawing/2014/main" id="{646D0555-D31F-BA7D-E02E-B198C6DA29DF}"/>
              </a:ext>
            </a:extLst>
          </p:cNvPr>
          <p:cNvSpPr>
            <a:spLocks noGrp="1"/>
          </p:cNvSpPr>
          <p:nvPr>
            <p:ph idx="1"/>
          </p:nvPr>
        </p:nvSpPr>
        <p:spPr/>
        <p:txBody>
          <a:bodyPr/>
          <a:lstStyle/>
          <a:p>
            <a:r>
              <a:rPr lang="en-US" altLang="zh-CN" dirty="0">
                <a:latin typeface="+mn-lt"/>
              </a:rPr>
              <a:t>Suppose 70% likes apple, 30% pear</a:t>
            </a:r>
          </a:p>
          <a:p>
            <a:r>
              <a:rPr lang="en-US" altLang="zh-CN" dirty="0">
                <a:latin typeface="+mn-lt"/>
              </a:rPr>
              <a:t>Ask LLM to suggest apple or pear?</a:t>
            </a:r>
          </a:p>
        </p:txBody>
      </p:sp>
      <p:pic>
        <p:nvPicPr>
          <p:cNvPr id="6" name="图片 5">
            <a:extLst>
              <a:ext uri="{FF2B5EF4-FFF2-40B4-BE49-F238E27FC236}">
                <a16:creationId xmlns:a16="http://schemas.microsoft.com/office/drawing/2014/main" id="{0079F970-CD52-5B32-466D-E6C7DAAD2852}"/>
              </a:ext>
            </a:extLst>
          </p:cNvPr>
          <p:cNvPicPr>
            <a:picLocks noChangeAspect="1"/>
          </p:cNvPicPr>
          <p:nvPr/>
        </p:nvPicPr>
        <p:blipFill>
          <a:blip r:embed="rId2"/>
          <a:stretch>
            <a:fillRect/>
          </a:stretch>
        </p:blipFill>
        <p:spPr>
          <a:xfrm>
            <a:off x="3061864" y="2595646"/>
            <a:ext cx="6068272" cy="2543530"/>
          </a:xfrm>
          <a:prstGeom prst="rect">
            <a:avLst/>
          </a:prstGeom>
        </p:spPr>
      </p:pic>
    </p:spTree>
    <p:extLst>
      <p:ext uri="{BB962C8B-B14F-4D97-AF65-F5344CB8AC3E}">
        <p14:creationId xmlns:p14="http://schemas.microsoft.com/office/powerpoint/2010/main" val="1261021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66201-5971-BC98-C64E-B450F7BB973F}"/>
              </a:ext>
            </a:extLst>
          </p:cNvPr>
          <p:cNvSpPr>
            <a:spLocks noGrp="1"/>
          </p:cNvSpPr>
          <p:nvPr>
            <p:ph type="title"/>
          </p:nvPr>
        </p:nvSpPr>
        <p:spPr/>
        <p:txBody>
          <a:bodyPr/>
          <a:lstStyle/>
          <a:p>
            <a:r>
              <a:rPr lang="en-US" altLang="zh-CN" dirty="0"/>
              <a:t>Statistical output task</a:t>
            </a:r>
            <a:endParaRPr lang="zh-CN" altLang="en-US" dirty="0"/>
          </a:p>
        </p:txBody>
      </p:sp>
      <p:sp>
        <p:nvSpPr>
          <p:cNvPr id="8" name="文本框 7">
            <a:extLst>
              <a:ext uri="{FF2B5EF4-FFF2-40B4-BE49-F238E27FC236}">
                <a16:creationId xmlns:a16="http://schemas.microsoft.com/office/drawing/2014/main" id="{497AD1CD-3524-09D1-F7EC-30E8658AE377}"/>
              </a:ext>
            </a:extLst>
          </p:cNvPr>
          <p:cNvSpPr txBox="1"/>
          <p:nvPr/>
        </p:nvSpPr>
        <p:spPr>
          <a:xfrm>
            <a:off x="331940" y="928033"/>
            <a:ext cx="11860060" cy="1200329"/>
          </a:xfrm>
          <a:prstGeom prst="rect">
            <a:avLst/>
          </a:prstGeom>
          <a:noFill/>
        </p:spPr>
        <p:txBody>
          <a:bodyPr wrap="square">
            <a:spAutoFit/>
          </a:bodyPr>
          <a:lstStyle/>
          <a:p>
            <a:pPr marL="285750" indent="-285750">
              <a:buFont typeface="Arial" panose="020B0604020202020204" pitchFamily="34" charset="0"/>
              <a:buChar char="•"/>
            </a:pPr>
            <a:r>
              <a:rPr lang="en-US" altLang="zh-CN" sz="3600" dirty="0">
                <a:solidFill>
                  <a:schemeClr val="tx2"/>
                </a:solidFill>
              </a:rPr>
              <a:t>80%: 3x</a:t>
            </a:r>
            <a:r>
              <a:rPr lang="en-US" altLang="zh-CN" sz="3600" dirty="0">
                <a:solidFill>
                  <a:schemeClr val="tx2"/>
                </a:solidFill>
                <a:sym typeface="Wingdings" panose="05000000000000000000" pitchFamily="2" charset="2"/>
              </a:rPr>
              <a:t>x</a:t>
            </a:r>
          </a:p>
          <a:p>
            <a:pPr marL="285750" indent="-285750">
              <a:buFont typeface="Arial" panose="020B0604020202020204" pitchFamily="34" charset="0"/>
              <a:buChar char="•"/>
            </a:pPr>
            <a:r>
              <a:rPr lang="en-US" altLang="zh-CN" sz="3600" dirty="0">
                <a:solidFill>
                  <a:schemeClr val="tx2"/>
                </a:solidFill>
                <a:sym typeface="Wingdings" panose="05000000000000000000" pitchFamily="2" charset="2"/>
              </a:rPr>
              <a:t>20%: 3x(x+1)</a:t>
            </a:r>
            <a:endParaRPr lang="zh-CN" altLang="en-US" sz="3600" dirty="0">
              <a:solidFill>
                <a:schemeClr val="tx2"/>
              </a:solidFill>
            </a:endParaRPr>
          </a:p>
        </p:txBody>
      </p:sp>
      <p:pic>
        <p:nvPicPr>
          <p:cNvPr id="3" name="图片 2">
            <a:extLst>
              <a:ext uri="{FF2B5EF4-FFF2-40B4-BE49-F238E27FC236}">
                <a16:creationId xmlns:a16="http://schemas.microsoft.com/office/drawing/2014/main" id="{B01199FA-2FE8-BFD4-5125-631BED40DDFB}"/>
              </a:ext>
            </a:extLst>
          </p:cNvPr>
          <p:cNvPicPr>
            <a:picLocks noChangeAspect="1"/>
          </p:cNvPicPr>
          <p:nvPr/>
        </p:nvPicPr>
        <p:blipFill>
          <a:blip r:embed="rId2"/>
          <a:stretch>
            <a:fillRect/>
          </a:stretch>
        </p:blipFill>
        <p:spPr>
          <a:xfrm>
            <a:off x="3340274" y="2128362"/>
            <a:ext cx="5843391" cy="3895594"/>
          </a:xfrm>
          <a:prstGeom prst="rect">
            <a:avLst/>
          </a:prstGeom>
        </p:spPr>
      </p:pic>
    </p:spTree>
    <p:extLst>
      <p:ext uri="{BB962C8B-B14F-4D97-AF65-F5344CB8AC3E}">
        <p14:creationId xmlns:p14="http://schemas.microsoft.com/office/powerpoint/2010/main" val="3060029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DA950-CA8D-AD53-1751-1C4CD47D62C4}"/>
              </a:ext>
            </a:extLst>
          </p:cNvPr>
          <p:cNvSpPr>
            <a:spLocks noGrp="1"/>
          </p:cNvSpPr>
          <p:nvPr>
            <p:ph type="title"/>
          </p:nvPr>
        </p:nvSpPr>
        <p:spPr/>
        <p:txBody>
          <a:bodyPr/>
          <a:lstStyle/>
          <a:p>
            <a:r>
              <a:rPr lang="en-US" altLang="zh-CN" dirty="0"/>
              <a:t>Multi-anchor Task</a:t>
            </a:r>
            <a:endParaRPr lang="zh-CN" altLang="en-US" dirty="0"/>
          </a:p>
        </p:txBody>
      </p:sp>
      <p:pic>
        <p:nvPicPr>
          <p:cNvPr id="5" name="图片 4">
            <a:extLst>
              <a:ext uri="{FF2B5EF4-FFF2-40B4-BE49-F238E27FC236}">
                <a16:creationId xmlns:a16="http://schemas.microsoft.com/office/drawing/2014/main" id="{496D2CA5-6782-482D-8EB8-023C56D391E7}"/>
              </a:ext>
            </a:extLst>
          </p:cNvPr>
          <p:cNvPicPr>
            <a:picLocks noChangeAspect="1"/>
          </p:cNvPicPr>
          <p:nvPr/>
        </p:nvPicPr>
        <p:blipFill>
          <a:blip r:embed="rId2"/>
          <a:stretch>
            <a:fillRect/>
          </a:stretch>
        </p:blipFill>
        <p:spPr>
          <a:xfrm>
            <a:off x="381242" y="1046810"/>
            <a:ext cx="3505001" cy="1495102"/>
          </a:xfrm>
          <a:prstGeom prst="rect">
            <a:avLst/>
          </a:prstGeom>
        </p:spPr>
      </p:pic>
      <p:sp>
        <p:nvSpPr>
          <p:cNvPr id="9" name="文本框 8">
            <a:extLst>
              <a:ext uri="{FF2B5EF4-FFF2-40B4-BE49-F238E27FC236}">
                <a16:creationId xmlns:a16="http://schemas.microsoft.com/office/drawing/2014/main" id="{020FA7F1-D7A9-9A71-DCFD-EAE935B321BB}"/>
              </a:ext>
            </a:extLst>
          </p:cNvPr>
          <p:cNvSpPr txBox="1"/>
          <p:nvPr/>
        </p:nvSpPr>
        <p:spPr>
          <a:xfrm>
            <a:off x="902185" y="5306540"/>
            <a:ext cx="10642427" cy="646331"/>
          </a:xfrm>
          <a:prstGeom prst="rect">
            <a:avLst/>
          </a:prstGeom>
          <a:noFill/>
        </p:spPr>
        <p:txBody>
          <a:bodyPr wrap="square">
            <a:spAutoFit/>
          </a:bodyPr>
          <a:lstStyle/>
          <a:p>
            <a:r>
              <a:rPr lang="en-US" altLang="zh-CN" sz="3600" dirty="0">
                <a:solidFill>
                  <a:schemeClr val="tx2"/>
                </a:solidFill>
              </a:rPr>
              <a:t>Generalize to unseen pair of anchor and key item.</a:t>
            </a:r>
          </a:p>
        </p:txBody>
      </p:sp>
      <p:pic>
        <p:nvPicPr>
          <p:cNvPr id="10" name="图片 9">
            <a:extLst>
              <a:ext uri="{FF2B5EF4-FFF2-40B4-BE49-F238E27FC236}">
                <a16:creationId xmlns:a16="http://schemas.microsoft.com/office/drawing/2014/main" id="{5F083274-4714-0109-019D-F620A71835CD}"/>
              </a:ext>
            </a:extLst>
          </p:cNvPr>
          <p:cNvPicPr>
            <a:picLocks noChangeAspect="1"/>
          </p:cNvPicPr>
          <p:nvPr/>
        </p:nvPicPr>
        <p:blipFill>
          <a:blip r:embed="rId3"/>
          <a:stretch>
            <a:fillRect/>
          </a:stretch>
        </p:blipFill>
        <p:spPr>
          <a:xfrm>
            <a:off x="4558186" y="1339606"/>
            <a:ext cx="7340254" cy="3670127"/>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B16292-6500-FF97-A30D-BD547A30AD51}"/>
                  </a:ext>
                </a:extLst>
              </p:cNvPr>
              <p:cNvSpPr txBox="1"/>
              <p:nvPr/>
            </p:nvSpPr>
            <p:spPr>
              <a:xfrm>
                <a:off x="468159" y="2998216"/>
                <a:ext cx="5387758" cy="2308324"/>
              </a:xfrm>
              <a:prstGeom prst="rect">
                <a:avLst/>
              </a:prstGeom>
              <a:noFill/>
            </p:spPr>
            <p:txBody>
              <a:bodyPr wrap="square">
                <a:spAutoFit/>
              </a:bodyPr>
              <a:lstStyle/>
              <a:p>
                <a:r>
                  <a:rPr lang="en-US" altLang="zh-CN" dirty="0">
                    <a:solidFill>
                      <a:schemeClr val="tx2"/>
                    </a:solidFill>
                  </a:rPr>
                  <a:t>a</a:t>
                </a:r>
                <a:r>
                  <a:rPr lang="zh-CN" altLang="en-US" dirty="0">
                    <a:solidFill>
                      <a:schemeClr val="tx2"/>
                    </a:solidFill>
                  </a:rPr>
                  <a:t>nchors</a:t>
                </a:r>
                <a:r>
                  <a:rPr lang="en-US" altLang="zh-CN" dirty="0">
                    <a:solidFill>
                      <a:schemeClr val="tx2"/>
                    </a:solidFill>
                  </a:rPr>
                  <a:t>:</a:t>
                </a:r>
                <a:r>
                  <a:rPr lang="zh-CN" altLang="en-US" dirty="0">
                    <a:solidFill>
                      <a:schemeClr val="tx2"/>
                    </a:solidFill>
                  </a:rPr>
                  <a:t> </a:t>
                </a:r>
                <a14:m>
                  <m:oMath xmlns:m="http://schemas.openxmlformats.org/officeDocument/2006/math">
                    <m:r>
                      <a:rPr lang="zh-CN" altLang="en-US" i="1" dirty="0" smtClean="0">
                        <a:solidFill>
                          <a:schemeClr val="tx2"/>
                        </a:solidFill>
                        <a:latin typeface="Cambria Math" panose="02040503050406030204" pitchFamily="18" charset="0"/>
                      </a:rPr>
                      <m:t>𝑎</m:t>
                    </m:r>
                    <m:r>
                      <a:rPr lang="en-US" altLang="zh-CN" b="0" i="1" dirty="0" smtClean="0">
                        <a:solidFill>
                          <a:schemeClr val="tx2"/>
                        </a:solidFill>
                        <a:latin typeface="Cambria Math" panose="02040503050406030204" pitchFamily="18" charset="0"/>
                        <a:ea typeface="Cambria Math" panose="02040503050406030204" pitchFamily="18" charset="0"/>
                      </a:rPr>
                      <m:t>∈</m:t>
                    </m:r>
                    <m:d>
                      <m:dPr>
                        <m:begChr m:val="{"/>
                        <m:endChr m:val="}"/>
                        <m:ctrlPr>
                          <a:rPr lang="zh-CN" altLang="en-US" i="1" dirty="0" smtClean="0">
                            <a:solidFill>
                              <a:schemeClr val="tx2"/>
                            </a:solidFill>
                            <a:latin typeface="Cambria Math" panose="02040503050406030204" pitchFamily="18" charset="0"/>
                          </a:rPr>
                        </m:ctrlPr>
                      </m:dPr>
                      <m:e>
                        <m:r>
                          <a:rPr lang="zh-CN" altLang="en-US" i="1" dirty="0">
                            <a:solidFill>
                              <a:schemeClr val="tx2"/>
                            </a:solidFill>
                            <a:latin typeface="Cambria Math" panose="02040503050406030204" pitchFamily="18" charset="0"/>
                          </a:rPr>
                          <m:t>1,2,3,4,5,6,7,8,9,</m:t>
                        </m:r>
                        <m:r>
                          <a:rPr lang="zh-CN" altLang="en-US" i="1" dirty="0" smtClean="0">
                            <a:solidFill>
                              <a:schemeClr val="tx2"/>
                            </a:solidFill>
                            <a:latin typeface="Cambria Math" panose="02040503050406030204" pitchFamily="18" charset="0"/>
                          </a:rPr>
                          <m:t>10</m:t>
                        </m:r>
                      </m:e>
                    </m:d>
                  </m:oMath>
                </a14:m>
                <a:r>
                  <a:rPr lang="en-US" altLang="zh-CN" dirty="0">
                    <a:solidFill>
                      <a:schemeClr val="tx2"/>
                    </a:solidFill>
                  </a:rPr>
                  <a:t>,</a:t>
                </a:r>
              </a:p>
              <a:p>
                <a:endParaRPr lang="en-US" altLang="zh-CN" dirty="0">
                  <a:solidFill>
                    <a:schemeClr val="tx2"/>
                  </a:solidFill>
                </a:endParaRPr>
              </a:p>
              <a:p>
                <a:r>
                  <a:rPr lang="en-US" altLang="zh-CN" dirty="0">
                    <a:solidFill>
                      <a:schemeClr val="tx2"/>
                    </a:solidFill>
                  </a:rPr>
                  <a:t>anchor function: </a:t>
                </a:r>
                <a14:m>
                  <m:oMath xmlns:m="http://schemas.openxmlformats.org/officeDocument/2006/math">
                    <m:sSub>
                      <m:sSubPr>
                        <m:ctrlPr>
                          <a:rPr lang="en-US" altLang="zh-CN" i="1" dirty="0" smtClean="0">
                            <a:solidFill>
                              <a:schemeClr val="tx2"/>
                            </a:solidFill>
                            <a:latin typeface="Cambria Math" panose="02040503050406030204" pitchFamily="18" charset="0"/>
                          </a:rPr>
                        </m:ctrlPr>
                      </m:sSubPr>
                      <m:e>
                        <m:r>
                          <a:rPr lang="en-US" altLang="zh-CN" b="0" i="1" dirty="0" smtClean="0">
                            <a:solidFill>
                              <a:schemeClr val="tx2"/>
                            </a:solidFill>
                            <a:latin typeface="Cambria Math" panose="02040503050406030204" pitchFamily="18" charset="0"/>
                          </a:rPr>
                          <m:t>𝑓</m:t>
                        </m:r>
                      </m:e>
                      <m:sub>
                        <m:r>
                          <a:rPr lang="en-US" altLang="zh-CN" b="0" i="1" dirty="0" smtClean="0">
                            <a:solidFill>
                              <a:schemeClr val="tx2"/>
                            </a:solidFill>
                            <a:latin typeface="Cambria Math" panose="02040503050406030204" pitchFamily="18" charset="0"/>
                          </a:rPr>
                          <m:t>𝑎</m:t>
                        </m:r>
                      </m:sub>
                    </m:sSub>
                    <m:r>
                      <a:rPr lang="en-US" altLang="zh-CN" i="1" dirty="0" smtClean="0">
                        <a:solidFill>
                          <a:schemeClr val="tx2"/>
                        </a:solidFill>
                        <a:latin typeface="Cambria Math" panose="02040503050406030204" pitchFamily="18" charset="0"/>
                      </a:rPr>
                      <m:t>(</m:t>
                    </m:r>
                    <m:r>
                      <a:rPr lang="en-US" altLang="zh-CN" i="1" dirty="0" smtClean="0">
                        <a:solidFill>
                          <a:schemeClr val="tx2"/>
                        </a:solidFill>
                        <a:latin typeface="Cambria Math" panose="02040503050406030204" pitchFamily="18" charset="0"/>
                      </a:rPr>
                      <m:t>𝑥</m:t>
                    </m:r>
                    <m:r>
                      <a:rPr lang="en-US" altLang="zh-CN" i="1" dirty="0" smtClean="0">
                        <a:solidFill>
                          <a:schemeClr val="tx2"/>
                        </a:solidFill>
                        <a:latin typeface="Cambria Math" panose="02040503050406030204" pitchFamily="18" charset="0"/>
                      </a:rPr>
                      <m:t>) = </m:t>
                    </m:r>
                    <m:r>
                      <a:rPr lang="en-US" altLang="zh-CN" i="1" dirty="0" smtClean="0">
                        <a:solidFill>
                          <a:schemeClr val="tx2"/>
                        </a:solidFill>
                        <a:latin typeface="Cambria Math" panose="02040503050406030204" pitchFamily="18" charset="0"/>
                      </a:rPr>
                      <m:t>𝑥</m:t>
                    </m:r>
                    <m:r>
                      <a:rPr lang="en-US" altLang="zh-CN" i="1" dirty="0" smtClean="0">
                        <a:solidFill>
                          <a:schemeClr val="tx2"/>
                        </a:solidFill>
                        <a:latin typeface="Cambria Math" panose="02040503050406030204" pitchFamily="18" charset="0"/>
                      </a:rPr>
                      <m:t> + </m:t>
                    </m:r>
                    <m:r>
                      <a:rPr lang="en-US" altLang="zh-CN" i="1" dirty="0" smtClean="0">
                        <a:solidFill>
                          <a:schemeClr val="tx2"/>
                        </a:solidFill>
                        <a:latin typeface="Cambria Math" panose="02040503050406030204" pitchFamily="18" charset="0"/>
                      </a:rPr>
                      <m:t>𝑎</m:t>
                    </m:r>
                  </m:oMath>
                </a14:m>
                <a:r>
                  <a:rPr lang="en-US" altLang="zh-CN" dirty="0">
                    <a:solidFill>
                      <a:schemeClr val="tx2"/>
                    </a:solidFill>
                  </a:rPr>
                  <a:t>,</a:t>
                </a:r>
              </a:p>
              <a:p>
                <a:endParaRPr lang="en-US" altLang="zh-CN" dirty="0">
                  <a:solidFill>
                    <a:schemeClr val="tx2"/>
                  </a:solidFill>
                </a:endParaRPr>
              </a:p>
              <a:p>
                <a:r>
                  <a:rPr lang="en-US" altLang="zh-CN" dirty="0">
                    <a:solidFill>
                      <a:schemeClr val="tx2"/>
                    </a:solidFill>
                  </a:rPr>
                  <a:t>test set: </a:t>
                </a:r>
                <a14:m>
                  <m:oMath xmlns:m="http://schemas.openxmlformats.org/officeDocument/2006/math">
                    <m:sSubSup>
                      <m:sSubSupPr>
                        <m:ctrlPr>
                          <a:rPr lang="pt-BR" altLang="zh-CN" i="1" dirty="0" smtClean="0">
                            <a:solidFill>
                              <a:schemeClr val="tx2"/>
                            </a:solidFill>
                            <a:latin typeface="Cambria Math" panose="02040503050406030204" pitchFamily="18" charset="0"/>
                          </a:rPr>
                        </m:ctrlPr>
                      </m:sSubSupPr>
                      <m:e>
                        <m:r>
                          <a:rPr lang="en-US" altLang="zh-CN" b="0" i="1" dirty="0" smtClean="0">
                            <a:solidFill>
                              <a:schemeClr val="tx2"/>
                            </a:solidFill>
                            <a:latin typeface="Cambria Math" panose="02040503050406030204" pitchFamily="18" charset="0"/>
                          </a:rPr>
                          <m:t>𝐺</m:t>
                        </m:r>
                      </m:e>
                      <m:sub>
                        <m:r>
                          <a:rPr lang="en-US" altLang="zh-CN" b="0" i="1" dirty="0" smtClean="0">
                            <a:solidFill>
                              <a:schemeClr val="tx2"/>
                            </a:solidFill>
                            <a:latin typeface="Cambria Math" panose="02040503050406030204" pitchFamily="18" charset="0"/>
                          </a:rPr>
                          <m:t>𝑎</m:t>
                        </m:r>
                      </m:sub>
                      <m:sup>
                        <m:r>
                          <a:rPr lang="en-US" altLang="zh-CN" b="0" i="1" dirty="0" smtClean="0">
                            <a:solidFill>
                              <a:schemeClr val="tx2"/>
                            </a:solidFill>
                            <a:latin typeface="Cambria Math" panose="02040503050406030204" pitchFamily="18" charset="0"/>
                          </a:rPr>
                          <m:t>𝑐</m:t>
                        </m:r>
                      </m:sup>
                    </m:sSubSup>
                    <m:r>
                      <a:rPr lang="pt-BR" altLang="zh-CN" i="1" dirty="0" smtClean="0">
                        <a:solidFill>
                          <a:schemeClr val="tx2"/>
                        </a:solidFill>
                        <a:latin typeface="Cambria Math" panose="02040503050406030204" pitchFamily="18" charset="0"/>
                      </a:rPr>
                      <m:t>=[12 + 8</m:t>
                    </m:r>
                    <m:r>
                      <a:rPr lang="pt-BR" altLang="zh-CN" i="1" dirty="0" smtClean="0">
                        <a:solidFill>
                          <a:schemeClr val="tx2"/>
                        </a:solidFill>
                        <a:latin typeface="Cambria Math" panose="02040503050406030204" pitchFamily="18" charset="0"/>
                      </a:rPr>
                      <m:t>𝑎</m:t>
                    </m:r>
                    <m:r>
                      <a:rPr lang="pt-BR" altLang="zh-CN" i="1" dirty="0" smtClean="0">
                        <a:solidFill>
                          <a:schemeClr val="tx2"/>
                        </a:solidFill>
                        <a:latin typeface="Cambria Math" panose="02040503050406030204" pitchFamily="18" charset="0"/>
                      </a:rPr>
                      <m:t>, 12 + 8(</m:t>
                    </m:r>
                    <m:r>
                      <a:rPr lang="pt-BR" altLang="zh-CN" i="1" dirty="0" smtClean="0">
                        <a:solidFill>
                          <a:schemeClr val="tx2"/>
                        </a:solidFill>
                        <a:latin typeface="Cambria Math" panose="02040503050406030204" pitchFamily="18" charset="0"/>
                      </a:rPr>
                      <m:t>𝑎</m:t>
                    </m:r>
                    <m:r>
                      <a:rPr lang="pt-BR" altLang="zh-CN" i="1" dirty="0" smtClean="0">
                        <a:solidFill>
                          <a:schemeClr val="tx2"/>
                        </a:solidFill>
                        <a:latin typeface="Cambria Math" panose="02040503050406030204" pitchFamily="18" charset="0"/>
                      </a:rPr>
                      <m:t>+1)−1]</m:t>
                    </m:r>
                  </m:oMath>
                </a14:m>
                <a:r>
                  <a:rPr lang="en-US" altLang="zh-CN" dirty="0">
                    <a:solidFill>
                      <a:schemeClr val="tx2"/>
                    </a:solidFill>
                  </a:rPr>
                  <a:t>,</a:t>
                </a:r>
              </a:p>
              <a:p>
                <a:endParaRPr lang="en-US" altLang="zh-CN" dirty="0">
                  <a:solidFill>
                    <a:schemeClr val="tx2"/>
                  </a:solidFill>
                </a:endParaRPr>
              </a:p>
              <a:p>
                <a:r>
                  <a:rPr lang="en-US" altLang="zh-CN" dirty="0">
                    <a:solidFill>
                      <a:schemeClr val="tx2"/>
                    </a:solidFill>
                  </a:rPr>
                  <a:t>training set is </a:t>
                </a:r>
                <a14:m>
                  <m:oMath xmlns:m="http://schemas.openxmlformats.org/officeDocument/2006/math">
                    <m:sSub>
                      <m:sSubPr>
                        <m:ctrlPr>
                          <a:rPr lang="en-US" altLang="zh-CN" i="1" dirty="0" smtClean="0">
                            <a:solidFill>
                              <a:schemeClr val="tx2"/>
                            </a:solidFill>
                            <a:latin typeface="Cambria Math" panose="02040503050406030204" pitchFamily="18" charset="0"/>
                          </a:rPr>
                        </m:ctrlPr>
                      </m:sSubPr>
                      <m:e>
                        <m:r>
                          <a:rPr lang="en-US" altLang="zh-CN" b="0" i="1" dirty="0" smtClean="0">
                            <a:solidFill>
                              <a:schemeClr val="tx2"/>
                            </a:solidFill>
                            <a:latin typeface="Cambria Math" panose="02040503050406030204" pitchFamily="18" charset="0"/>
                          </a:rPr>
                          <m:t>𝐺</m:t>
                        </m:r>
                      </m:e>
                      <m:sub>
                        <m:r>
                          <a:rPr lang="en-US" altLang="zh-CN" b="0" i="1" dirty="0" smtClean="0">
                            <a:solidFill>
                              <a:schemeClr val="tx2"/>
                            </a:solidFill>
                            <a:latin typeface="Cambria Math" panose="02040503050406030204" pitchFamily="18" charset="0"/>
                          </a:rPr>
                          <m:t>𝑎</m:t>
                        </m:r>
                      </m:sub>
                    </m:sSub>
                    <m:r>
                      <a:rPr lang="en-US" altLang="zh-CN" i="1" dirty="0" smtClean="0">
                        <a:solidFill>
                          <a:schemeClr val="tx2"/>
                        </a:solidFill>
                        <a:latin typeface="Cambria Math" panose="02040503050406030204" pitchFamily="18" charset="0"/>
                      </a:rPr>
                      <m:t>=[20, 100]</m:t>
                    </m:r>
                    <m:r>
                      <a:rPr lang="en-US" altLang="zh-CN" b="0" i="1" dirty="0" smtClean="0">
                        <a:solidFill>
                          <a:schemeClr val="tx2"/>
                        </a:solidFill>
                        <a:latin typeface="Cambria Math" panose="02040503050406030204" pitchFamily="18" charset="0"/>
                      </a:rPr>
                      <m:t>\</m:t>
                    </m:r>
                    <m:sSubSup>
                      <m:sSubSupPr>
                        <m:ctrlPr>
                          <a:rPr lang="pt-BR" altLang="zh-CN" i="1" dirty="0" smtClean="0">
                            <a:solidFill>
                              <a:schemeClr val="tx2"/>
                            </a:solidFill>
                            <a:latin typeface="Cambria Math" panose="02040503050406030204" pitchFamily="18" charset="0"/>
                          </a:rPr>
                        </m:ctrlPr>
                      </m:sSubSupPr>
                      <m:e>
                        <m:r>
                          <a:rPr lang="en-US" altLang="zh-CN" b="0" i="1" dirty="0" smtClean="0">
                            <a:solidFill>
                              <a:schemeClr val="tx2"/>
                            </a:solidFill>
                            <a:latin typeface="Cambria Math" panose="02040503050406030204" pitchFamily="18" charset="0"/>
                          </a:rPr>
                          <m:t>𝐺</m:t>
                        </m:r>
                      </m:e>
                      <m:sub>
                        <m:r>
                          <a:rPr lang="en-US" altLang="zh-CN" b="0" i="1" dirty="0" smtClean="0">
                            <a:solidFill>
                              <a:schemeClr val="tx2"/>
                            </a:solidFill>
                            <a:latin typeface="Cambria Math" panose="02040503050406030204" pitchFamily="18" charset="0"/>
                          </a:rPr>
                          <m:t>𝑎</m:t>
                        </m:r>
                      </m:sub>
                      <m:sup>
                        <m:r>
                          <a:rPr lang="en-US" altLang="zh-CN" b="0" i="1" dirty="0" smtClean="0">
                            <a:solidFill>
                              <a:schemeClr val="tx2"/>
                            </a:solidFill>
                            <a:latin typeface="Cambria Math" panose="02040503050406030204" pitchFamily="18" charset="0"/>
                          </a:rPr>
                          <m:t>𝑐</m:t>
                        </m:r>
                      </m:sup>
                    </m:sSubSup>
                  </m:oMath>
                </a14:m>
                <a:r>
                  <a:rPr lang="en-US" altLang="zh-CN" dirty="0">
                    <a:solidFill>
                      <a:schemeClr val="tx2"/>
                    </a:solidFill>
                  </a:rPr>
                  <a:t>,</a:t>
                </a:r>
              </a:p>
              <a:p>
                <a:endParaRPr lang="en-US" altLang="zh-CN" dirty="0">
                  <a:solidFill>
                    <a:schemeClr val="tx2"/>
                  </a:solidFill>
                </a:endParaRPr>
              </a:p>
            </p:txBody>
          </p:sp>
        </mc:Choice>
        <mc:Fallback xmlns="">
          <p:sp>
            <p:nvSpPr>
              <p:cNvPr id="7" name="文本框 6">
                <a:extLst>
                  <a:ext uri="{FF2B5EF4-FFF2-40B4-BE49-F238E27FC236}">
                    <a16:creationId xmlns:a16="http://schemas.microsoft.com/office/drawing/2014/main" id="{B5B16292-6500-FF97-A30D-BD547A30AD51}"/>
                  </a:ext>
                </a:extLst>
              </p:cNvPr>
              <p:cNvSpPr txBox="1">
                <a:spLocks noRot="1" noChangeAspect="1" noMove="1" noResize="1" noEditPoints="1" noAdjustHandles="1" noChangeArrowheads="1" noChangeShapeType="1" noTextEdit="1"/>
              </p:cNvSpPr>
              <p:nvPr/>
            </p:nvSpPr>
            <p:spPr>
              <a:xfrm>
                <a:off x="468159" y="2998216"/>
                <a:ext cx="5387758" cy="2308324"/>
              </a:xfrm>
              <a:prstGeom prst="rect">
                <a:avLst/>
              </a:prstGeom>
              <a:blipFill>
                <a:blip r:embed="rId4"/>
                <a:stretch>
                  <a:fillRect l="-1018" t="-13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9466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6334C-A359-1549-CFAB-A127F8700FAD}"/>
              </a:ext>
            </a:extLst>
          </p:cNvPr>
          <p:cNvSpPr>
            <a:spLocks noGrp="1"/>
          </p:cNvSpPr>
          <p:nvPr>
            <p:ph type="title"/>
          </p:nvPr>
        </p:nvSpPr>
        <p:spPr>
          <a:xfrm>
            <a:off x="381242" y="2712278"/>
            <a:ext cx="11429516" cy="761979"/>
          </a:xfrm>
        </p:spPr>
        <p:txBody>
          <a:bodyPr/>
          <a:lstStyle/>
          <a:p>
            <a:pPr algn="ctr"/>
            <a:r>
              <a:rPr lang="en-US" altLang="zh-CN" dirty="0"/>
              <a:t>Mechanism study</a:t>
            </a:r>
            <a:endParaRPr lang="zh-CN" altLang="en-US" dirty="0"/>
          </a:p>
        </p:txBody>
      </p:sp>
    </p:spTree>
    <p:extLst>
      <p:ext uri="{BB962C8B-B14F-4D97-AF65-F5344CB8AC3E}">
        <p14:creationId xmlns:p14="http://schemas.microsoft.com/office/powerpoint/2010/main" val="977418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6334C-A359-1549-CFAB-A127F8700FAD}"/>
              </a:ext>
            </a:extLst>
          </p:cNvPr>
          <p:cNvSpPr>
            <a:spLocks noGrp="1"/>
          </p:cNvSpPr>
          <p:nvPr>
            <p:ph type="title"/>
          </p:nvPr>
        </p:nvSpPr>
        <p:spPr>
          <a:xfrm>
            <a:off x="381242" y="2712278"/>
            <a:ext cx="11429516" cy="761979"/>
          </a:xfrm>
        </p:spPr>
        <p:txBody>
          <a:bodyPr/>
          <a:lstStyle/>
          <a:p>
            <a:pPr algn="ctr"/>
            <a:r>
              <a:rPr lang="en-US" altLang="zh-CN" dirty="0"/>
              <a:t>Mechanism study</a:t>
            </a:r>
            <a:endParaRPr lang="zh-CN" altLang="en-US" dirty="0"/>
          </a:p>
        </p:txBody>
      </p:sp>
      <p:pic>
        <p:nvPicPr>
          <p:cNvPr id="3" name="图片 2">
            <a:extLst>
              <a:ext uri="{FF2B5EF4-FFF2-40B4-BE49-F238E27FC236}">
                <a16:creationId xmlns:a16="http://schemas.microsoft.com/office/drawing/2014/main" id="{6DDD9042-0F69-D1FE-F3C9-9AB40F601C79}"/>
              </a:ext>
            </a:extLst>
          </p:cNvPr>
          <p:cNvPicPr>
            <a:picLocks noChangeAspect="1"/>
          </p:cNvPicPr>
          <p:nvPr/>
        </p:nvPicPr>
        <p:blipFill>
          <a:blip r:embed="rId2"/>
          <a:stretch>
            <a:fillRect/>
          </a:stretch>
        </p:blipFill>
        <p:spPr>
          <a:xfrm>
            <a:off x="4557213" y="1281594"/>
            <a:ext cx="3077574" cy="1334910"/>
          </a:xfrm>
          <a:prstGeom prst="rect">
            <a:avLst/>
          </a:prstGeom>
        </p:spPr>
      </p:pic>
      <p:sp>
        <p:nvSpPr>
          <p:cNvPr id="4" name="文本框 3">
            <a:extLst>
              <a:ext uri="{FF2B5EF4-FFF2-40B4-BE49-F238E27FC236}">
                <a16:creationId xmlns:a16="http://schemas.microsoft.com/office/drawing/2014/main" id="{72507BAC-C9FB-3ABD-C3B3-89978DCF8505}"/>
              </a:ext>
            </a:extLst>
          </p:cNvPr>
          <p:cNvSpPr txBox="1"/>
          <p:nvPr/>
        </p:nvSpPr>
        <p:spPr>
          <a:xfrm>
            <a:off x="0" y="6334780"/>
            <a:ext cx="9882135" cy="523220"/>
          </a:xfrm>
          <a:prstGeom prst="rect">
            <a:avLst/>
          </a:prstGeom>
          <a:noFill/>
        </p:spPr>
        <p:txBody>
          <a:bodyPr wrap="square">
            <a:spAutoFit/>
          </a:bodyPr>
          <a:lstStyle/>
          <a:p>
            <a:r>
              <a:rPr lang="en-US" altLang="zh-CN" sz="1400" b="0" i="0" dirty="0">
                <a:solidFill>
                  <a:schemeClr val="bg1"/>
                </a:solidFill>
                <a:effectLst/>
                <a:latin typeface="Georgia" panose="02040502050405020303" pitchFamily="18" charset="0"/>
              </a:rPr>
              <a:t> </a:t>
            </a:r>
            <a:r>
              <a:rPr lang="en-US" altLang="zh-CN" sz="1400" b="0" i="0" dirty="0" err="1">
                <a:solidFill>
                  <a:schemeClr val="bg1"/>
                </a:solidFill>
                <a:effectLst/>
                <a:latin typeface="Georgia" panose="02040502050405020303" pitchFamily="18" charset="0"/>
              </a:rPr>
              <a:t>Zhongwang</a:t>
            </a:r>
            <a:r>
              <a:rPr lang="en-US" altLang="zh-CN" sz="1400" b="0" i="0" dirty="0">
                <a:solidFill>
                  <a:schemeClr val="bg1"/>
                </a:solidFill>
                <a:effectLst/>
                <a:latin typeface="Georgia" panose="02040502050405020303" pitchFamily="18" charset="0"/>
              </a:rPr>
              <a:t> Zhang#, </a:t>
            </a:r>
            <a:r>
              <a:rPr lang="en-US" altLang="zh-CN" sz="1400" b="0" i="0" dirty="0" err="1">
                <a:solidFill>
                  <a:schemeClr val="bg1"/>
                </a:solidFill>
                <a:effectLst/>
                <a:latin typeface="Georgia" panose="02040502050405020303" pitchFamily="18" charset="0"/>
              </a:rPr>
              <a:t>Zhiwei</a:t>
            </a:r>
            <a:r>
              <a:rPr lang="en-US" altLang="zh-CN" sz="1400" b="0" i="0" dirty="0">
                <a:solidFill>
                  <a:schemeClr val="bg1"/>
                </a:solidFill>
                <a:effectLst/>
                <a:latin typeface="Georgia" panose="02040502050405020303" pitchFamily="18" charset="0"/>
              </a:rPr>
              <a:t> Wang#, Junjie Yao, </a:t>
            </a:r>
            <a:r>
              <a:rPr lang="en-US" altLang="zh-CN" sz="1400" b="0" i="0" dirty="0" err="1">
                <a:solidFill>
                  <a:schemeClr val="bg1"/>
                </a:solidFill>
                <a:effectLst/>
                <a:latin typeface="Georgia" panose="02040502050405020303" pitchFamily="18" charset="0"/>
              </a:rPr>
              <a:t>Zhangchen</a:t>
            </a:r>
            <a:r>
              <a:rPr lang="en-US" altLang="zh-CN" sz="1400" b="0" i="0" dirty="0">
                <a:solidFill>
                  <a:schemeClr val="bg1"/>
                </a:solidFill>
                <a:effectLst/>
                <a:latin typeface="Georgia" panose="02040502050405020303" pitchFamily="18" charset="0"/>
              </a:rPr>
              <a:t> Zhou, </a:t>
            </a:r>
            <a:r>
              <a:rPr lang="en-US" altLang="zh-CN" sz="1400" b="0" i="0" dirty="0" err="1">
                <a:solidFill>
                  <a:schemeClr val="bg1"/>
                </a:solidFill>
                <a:effectLst/>
                <a:latin typeface="Georgia" panose="02040502050405020303" pitchFamily="18" charset="0"/>
              </a:rPr>
              <a:t>Xiaolong</a:t>
            </a:r>
            <a:r>
              <a:rPr lang="en-US" altLang="zh-CN" sz="1400" b="0" i="0" dirty="0">
                <a:solidFill>
                  <a:schemeClr val="bg1"/>
                </a:solidFill>
                <a:effectLst/>
                <a:latin typeface="Georgia" panose="02040502050405020303" pitchFamily="18" charset="0"/>
              </a:rPr>
              <a:t> Li, </a:t>
            </a:r>
            <a:r>
              <a:rPr lang="en-US" altLang="zh-CN" sz="1400" b="0" i="0" dirty="0" err="1">
                <a:solidFill>
                  <a:schemeClr val="bg1"/>
                </a:solidFill>
                <a:effectLst/>
                <a:latin typeface="Georgia" panose="02040502050405020303" pitchFamily="18" charset="0"/>
              </a:rPr>
              <a:t>Weinan</a:t>
            </a:r>
            <a:r>
              <a:rPr lang="en-US" altLang="zh-CN" sz="1400" b="0" i="0" dirty="0">
                <a:solidFill>
                  <a:schemeClr val="bg1"/>
                </a:solidFill>
                <a:effectLst/>
                <a:latin typeface="Georgia" panose="02040502050405020303" pitchFamily="18" charset="0"/>
              </a:rPr>
              <a:t> E, </a:t>
            </a:r>
            <a:r>
              <a:rPr lang="en-US" altLang="zh-CN" sz="1400" b="1" i="0" dirty="0">
                <a:solidFill>
                  <a:schemeClr val="bg1"/>
                </a:solidFill>
                <a:effectLst/>
                <a:latin typeface="Georgia" panose="02040502050405020303" pitchFamily="18" charset="0"/>
              </a:rPr>
              <a:t>Zhi-Qin John Xu*</a:t>
            </a:r>
            <a:r>
              <a:rPr lang="en-US" altLang="zh-CN" sz="1400" b="0" i="0" dirty="0">
                <a:solidFill>
                  <a:schemeClr val="bg1"/>
                </a:solidFill>
                <a:effectLst/>
                <a:latin typeface="Georgia" panose="02040502050405020303" pitchFamily="18" charset="0"/>
              </a:rPr>
              <a:t>, Anchor function: a type of benchmark functions for studying language models, </a:t>
            </a:r>
            <a:r>
              <a:rPr lang="en-US" altLang="zh-CN" sz="1400" b="0" i="0" dirty="0" err="1">
                <a:solidFill>
                  <a:schemeClr val="bg1"/>
                </a:solidFill>
                <a:effectLst/>
                <a:latin typeface="Georgia" panose="02040502050405020303" pitchFamily="18" charset="0"/>
              </a:rPr>
              <a:t>arxiv</a:t>
            </a:r>
            <a:r>
              <a:rPr lang="en-US" altLang="zh-CN" sz="1400" b="0" i="0" dirty="0">
                <a:solidFill>
                  <a:schemeClr val="bg1"/>
                </a:solidFill>
                <a:effectLst/>
                <a:latin typeface="Georgia" panose="02040502050405020303" pitchFamily="18" charset="0"/>
              </a:rPr>
              <a:t> 2401.08309</a:t>
            </a:r>
            <a:endParaRPr lang="zh-CN" altLang="en-US" sz="1400" dirty="0">
              <a:solidFill>
                <a:schemeClr val="bg1"/>
              </a:solidFill>
            </a:endParaRPr>
          </a:p>
        </p:txBody>
      </p:sp>
    </p:spTree>
    <p:extLst>
      <p:ext uri="{BB962C8B-B14F-4D97-AF65-F5344CB8AC3E}">
        <p14:creationId xmlns:p14="http://schemas.microsoft.com/office/powerpoint/2010/main" val="427228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3DA6D80-5786-CD3F-C313-E16645AD04E4}"/>
              </a:ext>
            </a:extLst>
          </p:cNvPr>
          <p:cNvSpPr>
            <a:spLocks noGrp="1"/>
          </p:cNvSpPr>
          <p:nvPr>
            <p:ph type="title"/>
          </p:nvPr>
        </p:nvSpPr>
        <p:spPr/>
        <p:txBody>
          <a:bodyPr/>
          <a:lstStyle/>
          <a:p>
            <a:r>
              <a:rPr lang="zh-CN" altLang="en-US" dirty="0"/>
              <a:t>自然语言数据存在常见类型</a:t>
            </a:r>
          </a:p>
        </p:txBody>
      </p:sp>
      <p:sp>
        <p:nvSpPr>
          <p:cNvPr id="4" name="内容占位符 3">
            <a:extLst>
              <a:ext uri="{FF2B5EF4-FFF2-40B4-BE49-F238E27FC236}">
                <a16:creationId xmlns:a16="http://schemas.microsoft.com/office/drawing/2014/main" id="{DC1A64D6-0C5D-6913-D26A-EDAC7E11F11F}"/>
              </a:ext>
            </a:extLst>
          </p:cNvPr>
          <p:cNvSpPr>
            <a:spLocks noGrp="1"/>
          </p:cNvSpPr>
          <p:nvPr>
            <p:ph idx="1"/>
          </p:nvPr>
        </p:nvSpPr>
        <p:spPr/>
        <p:txBody>
          <a:bodyPr/>
          <a:lstStyle/>
          <a:p>
            <a:r>
              <a:rPr lang="en-US" altLang="zh-CN" b="0" dirty="0">
                <a:latin typeface="+mn-lt"/>
              </a:rPr>
              <a:t>Anchor-key</a:t>
            </a:r>
          </a:p>
          <a:p>
            <a:pPr lvl="1"/>
            <a:r>
              <a:rPr lang="en-US" altLang="zh-CN" b="0" dirty="0">
                <a:latin typeface="+mn-lt"/>
              </a:rPr>
              <a:t>“I am </a:t>
            </a:r>
            <a:r>
              <a:rPr lang="en-US" altLang="zh-CN" b="0" dirty="0">
                <a:solidFill>
                  <a:srgbClr val="FF0000"/>
                </a:solidFill>
                <a:latin typeface="+mn-lt"/>
              </a:rPr>
              <a:t>from</a:t>
            </a:r>
            <a:r>
              <a:rPr lang="en-US" altLang="zh-CN" b="0" dirty="0">
                <a:latin typeface="+mn-lt"/>
              </a:rPr>
              <a:t> </a:t>
            </a:r>
            <a:r>
              <a:rPr lang="en-US" altLang="zh-CN" b="0" dirty="0">
                <a:solidFill>
                  <a:schemeClr val="bg2"/>
                </a:solidFill>
                <a:latin typeface="+mn-lt"/>
              </a:rPr>
              <a:t>China</a:t>
            </a:r>
            <a:r>
              <a:rPr lang="en-US" altLang="zh-CN" b="0" dirty="0">
                <a:latin typeface="+mn-lt"/>
              </a:rPr>
              <a:t>, my </a:t>
            </a:r>
            <a:r>
              <a:rPr lang="en-US" altLang="zh-CN" b="0" dirty="0">
                <a:solidFill>
                  <a:srgbClr val="FF0000"/>
                </a:solidFill>
                <a:latin typeface="+mn-lt"/>
              </a:rPr>
              <a:t>name</a:t>
            </a:r>
            <a:r>
              <a:rPr lang="en-US" altLang="zh-CN" b="0" dirty="0">
                <a:latin typeface="+mn-lt"/>
              </a:rPr>
              <a:t> is </a:t>
            </a:r>
            <a:r>
              <a:rPr lang="en-US" altLang="zh-CN" b="0" dirty="0">
                <a:solidFill>
                  <a:schemeClr val="bg2"/>
                </a:solidFill>
                <a:latin typeface="+mn-lt"/>
              </a:rPr>
              <a:t>john</a:t>
            </a:r>
            <a:r>
              <a:rPr lang="en-US" altLang="zh-CN" b="0" dirty="0">
                <a:latin typeface="+mn-lt"/>
              </a:rPr>
              <a:t>, I </a:t>
            </a:r>
            <a:r>
              <a:rPr lang="en-US" altLang="zh-CN" b="0" dirty="0">
                <a:solidFill>
                  <a:srgbClr val="FF0000"/>
                </a:solidFill>
                <a:latin typeface="+mn-lt"/>
              </a:rPr>
              <a:t>like</a:t>
            </a:r>
            <a:r>
              <a:rPr lang="en-US" altLang="zh-CN" b="0" dirty="0">
                <a:latin typeface="+mn-lt"/>
              </a:rPr>
              <a:t> </a:t>
            </a:r>
            <a:r>
              <a:rPr lang="en-US" altLang="zh-CN" b="0" dirty="0">
                <a:solidFill>
                  <a:schemeClr val="bg2"/>
                </a:solidFill>
                <a:latin typeface="+mn-lt"/>
              </a:rPr>
              <a:t>reading</a:t>
            </a:r>
            <a:r>
              <a:rPr lang="en-US" altLang="zh-CN" b="0" dirty="0">
                <a:latin typeface="+mn-lt"/>
              </a:rPr>
              <a:t>.”</a:t>
            </a:r>
          </a:p>
          <a:p>
            <a:pPr lvl="2"/>
            <a:r>
              <a:rPr lang="en-US" altLang="zh-CN" b="0" dirty="0">
                <a:latin typeface="+mn-lt"/>
              </a:rPr>
              <a:t>What is his name?</a:t>
            </a:r>
          </a:p>
          <a:p>
            <a:pPr lvl="2"/>
            <a:r>
              <a:rPr lang="en-US" altLang="zh-CN" b="0" dirty="0">
                <a:latin typeface="+mn-lt"/>
              </a:rPr>
              <a:t>What does he like?</a:t>
            </a:r>
          </a:p>
          <a:p>
            <a:pPr lvl="2"/>
            <a:r>
              <a:rPr lang="en-US" altLang="zh-CN" b="0" dirty="0">
                <a:latin typeface="+mn-lt"/>
              </a:rPr>
              <a:t>Where is he from?</a:t>
            </a:r>
          </a:p>
          <a:p>
            <a:pPr lvl="1"/>
            <a:r>
              <a:rPr lang="en-US" altLang="zh-CN" b="0" dirty="0">
                <a:latin typeface="+mn-lt"/>
              </a:rPr>
              <a:t>“</a:t>
            </a:r>
            <a:r>
              <a:rPr lang="en-US" altLang="zh-CN" b="0" dirty="0">
                <a:solidFill>
                  <a:schemeClr val="tx1"/>
                </a:solidFill>
                <a:latin typeface="+mn-lt"/>
              </a:rPr>
              <a:t>summation</a:t>
            </a:r>
            <a:r>
              <a:rPr lang="en-US" altLang="zh-CN" b="0" dirty="0">
                <a:latin typeface="+mn-lt"/>
              </a:rPr>
              <a:t> of </a:t>
            </a:r>
            <a:r>
              <a:rPr lang="en-US" altLang="zh-CN" b="0" dirty="0">
                <a:solidFill>
                  <a:schemeClr val="bg2"/>
                </a:solidFill>
                <a:latin typeface="+mn-lt"/>
              </a:rPr>
              <a:t>1,16,17</a:t>
            </a:r>
            <a:r>
              <a:rPr lang="en-US" altLang="zh-CN" b="0" dirty="0">
                <a:latin typeface="+mn-lt"/>
              </a:rPr>
              <a:t>” and “</a:t>
            </a:r>
            <a:r>
              <a:rPr lang="en-US" altLang="zh-CN" b="0" dirty="0">
                <a:solidFill>
                  <a:schemeClr val="tx1"/>
                </a:solidFill>
                <a:latin typeface="+mn-lt"/>
              </a:rPr>
              <a:t>product</a:t>
            </a:r>
            <a:r>
              <a:rPr lang="en-US" altLang="zh-CN" b="0" dirty="0">
                <a:latin typeface="+mn-lt"/>
              </a:rPr>
              <a:t> of </a:t>
            </a:r>
            <a:r>
              <a:rPr lang="en-US" altLang="zh-CN" b="0" dirty="0">
                <a:solidFill>
                  <a:schemeClr val="bg2"/>
                </a:solidFill>
                <a:latin typeface="+mn-lt"/>
              </a:rPr>
              <a:t>1,16,17</a:t>
            </a:r>
            <a:r>
              <a:rPr lang="en-US" altLang="zh-CN" b="0" dirty="0">
                <a:latin typeface="+mn-lt"/>
              </a:rPr>
              <a:t>”</a:t>
            </a:r>
          </a:p>
          <a:p>
            <a:r>
              <a:rPr lang="zh-CN" altLang="en-US" b="0" dirty="0"/>
              <a:t>三段论推理模式</a:t>
            </a:r>
            <a:endParaRPr lang="en-US" altLang="zh-CN" b="0" dirty="0">
              <a:latin typeface="+mn-lt"/>
            </a:endParaRPr>
          </a:p>
          <a:p>
            <a:pPr lvl="1"/>
            <a:r>
              <a:rPr lang="zh-CN" altLang="en-US" b="0" dirty="0"/>
              <a:t>所有</a:t>
            </a:r>
            <a:r>
              <a:rPr lang="en-US" altLang="zh-CN" b="0" dirty="0"/>
              <a:t>A </a:t>
            </a:r>
            <a:r>
              <a:rPr lang="zh-CN" altLang="en-US" b="0" dirty="0"/>
              <a:t>是</a:t>
            </a:r>
            <a:r>
              <a:rPr lang="en-US" altLang="zh-CN" b="0" dirty="0"/>
              <a:t>B</a:t>
            </a:r>
            <a:r>
              <a:rPr lang="zh-CN" altLang="en-US" b="0" dirty="0"/>
              <a:t>，</a:t>
            </a:r>
            <a:r>
              <a:rPr lang="en-US" altLang="zh-CN" b="0" dirty="0"/>
              <a:t>C </a:t>
            </a:r>
            <a:r>
              <a:rPr lang="zh-CN" altLang="en-US" b="0" dirty="0"/>
              <a:t>是</a:t>
            </a:r>
            <a:r>
              <a:rPr lang="en-US" altLang="zh-CN" b="0" dirty="0"/>
              <a:t>A</a:t>
            </a:r>
            <a:r>
              <a:rPr lang="zh-CN" altLang="en-US" b="0" dirty="0"/>
              <a:t>，因此</a:t>
            </a:r>
            <a:r>
              <a:rPr lang="en-US" altLang="zh-CN" b="0" dirty="0"/>
              <a:t>C </a:t>
            </a:r>
            <a:r>
              <a:rPr lang="zh-CN" altLang="en-US" b="0" dirty="0"/>
              <a:t>是</a:t>
            </a:r>
            <a:r>
              <a:rPr lang="en-US" altLang="zh-CN" b="0" dirty="0"/>
              <a:t>B</a:t>
            </a:r>
          </a:p>
          <a:p>
            <a:pPr lvl="1"/>
            <a:r>
              <a:rPr lang="zh-CN" altLang="en-US" b="0" dirty="0">
                <a:latin typeface="+mn-lt"/>
              </a:rPr>
              <a:t>“某学校所有的老师是教授，小明是该学校的老师，那么可以推出小明是教授”</a:t>
            </a:r>
            <a:endParaRPr lang="en-US" altLang="zh-CN" b="0" dirty="0">
              <a:latin typeface="+mn-lt"/>
            </a:endParaRPr>
          </a:p>
        </p:txBody>
      </p:sp>
      <p:pic>
        <p:nvPicPr>
          <p:cNvPr id="5" name="图片 4">
            <a:extLst>
              <a:ext uri="{FF2B5EF4-FFF2-40B4-BE49-F238E27FC236}">
                <a16:creationId xmlns:a16="http://schemas.microsoft.com/office/drawing/2014/main" id="{3DC59090-7F92-4960-FB36-DF9511516287}"/>
              </a:ext>
            </a:extLst>
          </p:cNvPr>
          <p:cNvPicPr>
            <a:picLocks noChangeAspect="1"/>
          </p:cNvPicPr>
          <p:nvPr/>
        </p:nvPicPr>
        <p:blipFill>
          <a:blip r:embed="rId2"/>
          <a:stretch>
            <a:fillRect/>
          </a:stretch>
        </p:blipFill>
        <p:spPr>
          <a:xfrm>
            <a:off x="7457243" y="847633"/>
            <a:ext cx="4619348" cy="3320156"/>
          </a:xfrm>
          <a:prstGeom prst="rect">
            <a:avLst/>
          </a:prstGeom>
        </p:spPr>
      </p:pic>
    </p:spTree>
    <p:extLst>
      <p:ext uri="{BB962C8B-B14F-4D97-AF65-F5344CB8AC3E}">
        <p14:creationId xmlns:p14="http://schemas.microsoft.com/office/powerpoint/2010/main" val="3257844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0E57-3444-FC01-DE10-9B2972014EB4}"/>
              </a:ext>
            </a:extLst>
          </p:cNvPr>
          <p:cNvSpPr>
            <a:spLocks noGrp="1"/>
          </p:cNvSpPr>
          <p:nvPr>
            <p:ph type="title"/>
          </p:nvPr>
        </p:nvSpPr>
        <p:spPr/>
        <p:txBody>
          <a:bodyPr/>
          <a:lstStyle/>
          <a:p>
            <a:r>
              <a:rPr lang="en-US" altLang="zh-CN" dirty="0"/>
              <a:t>A brief explanation of a two-layer model</a:t>
            </a:r>
            <a:endParaRPr lang="zh-CN" altLang="en-US" dirty="0"/>
          </a:p>
        </p:txBody>
      </p:sp>
      <p:pic>
        <p:nvPicPr>
          <p:cNvPr id="5" name="内容占位符 4">
            <a:extLst>
              <a:ext uri="{FF2B5EF4-FFF2-40B4-BE49-F238E27FC236}">
                <a16:creationId xmlns:a16="http://schemas.microsoft.com/office/drawing/2014/main" id="{989C6E2A-CC49-E513-A72F-AB830055034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56253" y="1071750"/>
            <a:ext cx="8679493" cy="2983799"/>
          </a:xfrm>
        </p:spPr>
      </p:pic>
      <p:sp>
        <p:nvSpPr>
          <p:cNvPr id="6" name="文本框 5">
            <a:extLst>
              <a:ext uri="{FF2B5EF4-FFF2-40B4-BE49-F238E27FC236}">
                <a16:creationId xmlns:a16="http://schemas.microsoft.com/office/drawing/2014/main" id="{DDB542D4-7CA2-B9C6-3EB6-3512354E82F2}"/>
              </a:ext>
            </a:extLst>
          </p:cNvPr>
          <p:cNvSpPr txBox="1"/>
          <p:nvPr/>
        </p:nvSpPr>
        <p:spPr>
          <a:xfrm>
            <a:off x="450938" y="4365320"/>
            <a:ext cx="11111142" cy="1323439"/>
          </a:xfrm>
          <a:prstGeom prst="rect">
            <a:avLst/>
          </a:prstGeom>
          <a:noFill/>
        </p:spPr>
        <p:txBody>
          <a:bodyPr wrap="square" rtlCol="0">
            <a:spAutoFit/>
          </a:bodyPr>
          <a:lstStyle/>
          <a:p>
            <a:pPr algn="l"/>
            <a:r>
              <a:rPr lang="en-US" altLang="zh-CN" sz="2000" dirty="0"/>
              <a:t>Shift: </a:t>
            </a:r>
            <a:r>
              <a:rPr lang="en-US" altLang="zh-CN" sz="2000" dirty="0">
                <a:solidFill>
                  <a:schemeClr val="tx2"/>
                </a:solidFill>
              </a:rPr>
              <a:t>move the key item to the anchor position. </a:t>
            </a:r>
          </a:p>
          <a:p>
            <a:pPr algn="l"/>
            <a:r>
              <a:rPr lang="en-US" altLang="zh-CN" sz="2000" dirty="0"/>
              <a:t>Residual: </a:t>
            </a:r>
            <a:r>
              <a:rPr lang="en-US" altLang="zh-CN" sz="2000" dirty="0">
                <a:solidFill>
                  <a:schemeClr val="tx2"/>
                </a:solidFill>
              </a:rPr>
              <a:t>integration of information: the anchor item &amp; the key item. </a:t>
            </a:r>
          </a:p>
          <a:p>
            <a:pPr algn="l"/>
            <a:r>
              <a:rPr lang="en-US" altLang="zh-CN" sz="2000" dirty="0"/>
              <a:t>FNN: </a:t>
            </a:r>
            <a:r>
              <a:rPr lang="en-US" altLang="zh-CN" sz="2000" dirty="0">
                <a:solidFill>
                  <a:schemeClr val="tx2"/>
                </a:solidFill>
              </a:rPr>
              <a:t>output the correct label.</a:t>
            </a:r>
          </a:p>
          <a:p>
            <a:pPr algn="l"/>
            <a:r>
              <a:rPr lang="en-US" altLang="zh-CN" sz="2000" dirty="0"/>
              <a:t>Broadcast: </a:t>
            </a:r>
            <a:r>
              <a:rPr lang="en-US" altLang="zh-CN" sz="2000" dirty="0">
                <a:solidFill>
                  <a:schemeClr val="tx2"/>
                </a:solidFill>
              </a:rPr>
              <a:t>transfers the correct label to the output position.</a:t>
            </a:r>
            <a:endParaRPr lang="zh-CN" altLang="en-US" sz="2000" dirty="0">
              <a:solidFill>
                <a:schemeClr val="tx2"/>
              </a:solidFill>
            </a:endParaRPr>
          </a:p>
        </p:txBody>
      </p:sp>
      <p:sp>
        <p:nvSpPr>
          <p:cNvPr id="3" name="文本框 2">
            <a:extLst>
              <a:ext uri="{FF2B5EF4-FFF2-40B4-BE49-F238E27FC236}">
                <a16:creationId xmlns:a16="http://schemas.microsoft.com/office/drawing/2014/main" id="{8FE85DFB-FE2D-08EE-51FA-AEBBEE3E1E49}"/>
              </a:ext>
            </a:extLst>
          </p:cNvPr>
          <p:cNvSpPr txBox="1"/>
          <p:nvPr/>
        </p:nvSpPr>
        <p:spPr>
          <a:xfrm>
            <a:off x="0" y="6334780"/>
            <a:ext cx="9882135" cy="523220"/>
          </a:xfrm>
          <a:prstGeom prst="rect">
            <a:avLst/>
          </a:prstGeom>
          <a:noFill/>
        </p:spPr>
        <p:txBody>
          <a:bodyPr wrap="square">
            <a:spAutoFit/>
          </a:bodyPr>
          <a:lstStyle/>
          <a:p>
            <a:r>
              <a:rPr lang="en-US" altLang="zh-CN" sz="1400" b="0" i="0" dirty="0">
                <a:solidFill>
                  <a:schemeClr val="bg1"/>
                </a:solidFill>
                <a:effectLst/>
                <a:latin typeface="Georgia" panose="02040502050405020303" pitchFamily="18" charset="0"/>
              </a:rPr>
              <a:t> </a:t>
            </a:r>
            <a:r>
              <a:rPr lang="en-US" altLang="zh-CN" sz="1400" b="0" i="0" dirty="0" err="1">
                <a:solidFill>
                  <a:schemeClr val="bg1"/>
                </a:solidFill>
                <a:effectLst/>
                <a:latin typeface="Georgia" panose="02040502050405020303" pitchFamily="18" charset="0"/>
              </a:rPr>
              <a:t>Zhongwang</a:t>
            </a:r>
            <a:r>
              <a:rPr lang="en-US" altLang="zh-CN" sz="1400" b="0" i="0" dirty="0">
                <a:solidFill>
                  <a:schemeClr val="bg1"/>
                </a:solidFill>
                <a:effectLst/>
                <a:latin typeface="Georgia" panose="02040502050405020303" pitchFamily="18" charset="0"/>
              </a:rPr>
              <a:t> Zhang#, </a:t>
            </a:r>
            <a:r>
              <a:rPr lang="en-US" altLang="zh-CN" sz="1400" b="0" i="0" dirty="0" err="1">
                <a:solidFill>
                  <a:schemeClr val="bg1"/>
                </a:solidFill>
                <a:effectLst/>
                <a:latin typeface="Georgia" panose="02040502050405020303" pitchFamily="18" charset="0"/>
              </a:rPr>
              <a:t>Zhiwei</a:t>
            </a:r>
            <a:r>
              <a:rPr lang="en-US" altLang="zh-CN" sz="1400" b="0" i="0" dirty="0">
                <a:solidFill>
                  <a:schemeClr val="bg1"/>
                </a:solidFill>
                <a:effectLst/>
                <a:latin typeface="Georgia" panose="02040502050405020303" pitchFamily="18" charset="0"/>
              </a:rPr>
              <a:t> Wang#, Junjie Yao, </a:t>
            </a:r>
            <a:r>
              <a:rPr lang="en-US" altLang="zh-CN" sz="1400" b="0" i="0" dirty="0" err="1">
                <a:solidFill>
                  <a:schemeClr val="bg1"/>
                </a:solidFill>
                <a:effectLst/>
                <a:latin typeface="Georgia" panose="02040502050405020303" pitchFamily="18" charset="0"/>
              </a:rPr>
              <a:t>Zhangchen</a:t>
            </a:r>
            <a:r>
              <a:rPr lang="en-US" altLang="zh-CN" sz="1400" b="0" i="0" dirty="0">
                <a:solidFill>
                  <a:schemeClr val="bg1"/>
                </a:solidFill>
                <a:effectLst/>
                <a:latin typeface="Georgia" panose="02040502050405020303" pitchFamily="18" charset="0"/>
              </a:rPr>
              <a:t> Zhou, </a:t>
            </a:r>
            <a:r>
              <a:rPr lang="en-US" altLang="zh-CN" sz="1400" b="0" i="0" dirty="0" err="1">
                <a:solidFill>
                  <a:schemeClr val="bg1"/>
                </a:solidFill>
                <a:effectLst/>
                <a:latin typeface="Georgia" panose="02040502050405020303" pitchFamily="18" charset="0"/>
              </a:rPr>
              <a:t>Xiaolong</a:t>
            </a:r>
            <a:r>
              <a:rPr lang="en-US" altLang="zh-CN" sz="1400" b="0" i="0" dirty="0">
                <a:solidFill>
                  <a:schemeClr val="bg1"/>
                </a:solidFill>
                <a:effectLst/>
                <a:latin typeface="Georgia" panose="02040502050405020303" pitchFamily="18" charset="0"/>
              </a:rPr>
              <a:t> Li, </a:t>
            </a:r>
            <a:r>
              <a:rPr lang="en-US" altLang="zh-CN" sz="1400" b="0" i="0" dirty="0" err="1">
                <a:solidFill>
                  <a:schemeClr val="bg1"/>
                </a:solidFill>
                <a:effectLst/>
                <a:latin typeface="Georgia" panose="02040502050405020303" pitchFamily="18" charset="0"/>
              </a:rPr>
              <a:t>Weinan</a:t>
            </a:r>
            <a:r>
              <a:rPr lang="en-US" altLang="zh-CN" sz="1400" b="0" i="0" dirty="0">
                <a:solidFill>
                  <a:schemeClr val="bg1"/>
                </a:solidFill>
                <a:effectLst/>
                <a:latin typeface="Georgia" panose="02040502050405020303" pitchFamily="18" charset="0"/>
              </a:rPr>
              <a:t> E, </a:t>
            </a:r>
            <a:r>
              <a:rPr lang="en-US" altLang="zh-CN" sz="1400" b="1" i="0" dirty="0">
                <a:solidFill>
                  <a:schemeClr val="bg1"/>
                </a:solidFill>
                <a:effectLst/>
                <a:latin typeface="Georgia" panose="02040502050405020303" pitchFamily="18" charset="0"/>
              </a:rPr>
              <a:t>Zhi-Qin John Xu*</a:t>
            </a:r>
            <a:r>
              <a:rPr lang="en-US" altLang="zh-CN" sz="1400" b="0" i="0" dirty="0">
                <a:solidFill>
                  <a:schemeClr val="bg1"/>
                </a:solidFill>
                <a:effectLst/>
                <a:latin typeface="Georgia" panose="02040502050405020303" pitchFamily="18" charset="0"/>
              </a:rPr>
              <a:t>, Anchor function: a type of benchmark functions for studying language models, </a:t>
            </a:r>
            <a:r>
              <a:rPr lang="en-US" altLang="zh-CN" sz="1400" b="0" i="0" dirty="0" err="1">
                <a:solidFill>
                  <a:schemeClr val="bg1"/>
                </a:solidFill>
                <a:effectLst/>
                <a:latin typeface="Georgia" panose="02040502050405020303" pitchFamily="18" charset="0"/>
              </a:rPr>
              <a:t>arxiv</a:t>
            </a:r>
            <a:r>
              <a:rPr lang="en-US" altLang="zh-CN" sz="1400" b="0" i="0" dirty="0">
                <a:solidFill>
                  <a:schemeClr val="bg1"/>
                </a:solidFill>
                <a:effectLst/>
                <a:latin typeface="Georgia" panose="02040502050405020303" pitchFamily="18" charset="0"/>
              </a:rPr>
              <a:t> 2401.08309</a:t>
            </a:r>
            <a:endParaRPr lang="zh-CN" altLang="en-US" sz="1400" dirty="0">
              <a:solidFill>
                <a:schemeClr val="bg1"/>
              </a:solidFill>
            </a:endParaRPr>
          </a:p>
        </p:txBody>
      </p:sp>
    </p:spTree>
    <p:extLst>
      <p:ext uri="{BB962C8B-B14F-4D97-AF65-F5344CB8AC3E}">
        <p14:creationId xmlns:p14="http://schemas.microsoft.com/office/powerpoint/2010/main" val="2236703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0E57-3444-FC01-DE10-9B2972014EB4}"/>
              </a:ext>
            </a:extLst>
          </p:cNvPr>
          <p:cNvSpPr>
            <a:spLocks noGrp="1"/>
          </p:cNvSpPr>
          <p:nvPr>
            <p:ph type="title"/>
          </p:nvPr>
        </p:nvSpPr>
        <p:spPr/>
        <p:txBody>
          <a:bodyPr/>
          <a:lstStyle/>
          <a:p>
            <a:r>
              <a:rPr lang="en-US" altLang="zh-CN" dirty="0"/>
              <a:t>Shift and broadcast in Llama2-6B</a:t>
            </a:r>
            <a:endParaRPr lang="zh-CN" altLang="en-US" dirty="0"/>
          </a:p>
        </p:txBody>
      </p:sp>
      <p:pic>
        <p:nvPicPr>
          <p:cNvPr id="5" name="内容占位符 4">
            <a:extLst>
              <a:ext uri="{FF2B5EF4-FFF2-40B4-BE49-F238E27FC236}">
                <a16:creationId xmlns:a16="http://schemas.microsoft.com/office/drawing/2014/main" id="{FB7457C1-0702-880F-A190-0C286F35ED1B}"/>
              </a:ext>
            </a:extLst>
          </p:cNvPr>
          <p:cNvPicPr>
            <a:picLocks noGrp="1" noChangeAspect="1"/>
          </p:cNvPicPr>
          <p:nvPr>
            <p:ph idx="1"/>
          </p:nvPr>
        </p:nvPicPr>
        <p:blipFill>
          <a:blip r:embed="rId2"/>
          <a:stretch>
            <a:fillRect/>
          </a:stretch>
        </p:blipFill>
        <p:spPr>
          <a:xfrm>
            <a:off x="2496313" y="1986937"/>
            <a:ext cx="7199374" cy="3634042"/>
          </a:xfrm>
        </p:spPr>
      </p:pic>
      <p:sp>
        <p:nvSpPr>
          <p:cNvPr id="6" name="文本框 5">
            <a:extLst>
              <a:ext uri="{FF2B5EF4-FFF2-40B4-BE49-F238E27FC236}">
                <a16:creationId xmlns:a16="http://schemas.microsoft.com/office/drawing/2014/main" id="{6B2B13B5-EA21-676B-847E-1FC7DFC525C0}"/>
              </a:ext>
            </a:extLst>
          </p:cNvPr>
          <p:cNvSpPr txBox="1"/>
          <p:nvPr/>
        </p:nvSpPr>
        <p:spPr>
          <a:xfrm>
            <a:off x="2770410" y="1237021"/>
            <a:ext cx="6651180" cy="400110"/>
          </a:xfrm>
          <a:prstGeom prst="rect">
            <a:avLst/>
          </a:prstGeom>
          <a:noFill/>
        </p:spPr>
        <p:txBody>
          <a:bodyPr wrap="none" rtlCol="0">
            <a:spAutoFit/>
          </a:bodyPr>
          <a:lstStyle/>
          <a:p>
            <a:pPr algn="l"/>
            <a:r>
              <a:rPr lang="en-GB" altLang="zh-CN" sz="2000" dirty="0">
                <a:solidFill>
                  <a:schemeClr val="tx2"/>
                </a:solidFill>
              </a:rPr>
              <a:t>Input: </a:t>
            </a:r>
            <a:r>
              <a:rPr lang="en-US" altLang="zh-CN" sz="2000" dirty="0">
                <a:solidFill>
                  <a:schemeClr val="tx2"/>
                </a:solidFill>
              </a:rPr>
              <a:t>My name is John. What is my name? Your name is</a:t>
            </a:r>
            <a:endParaRPr lang="zh-CN" altLang="en-US" sz="2000" dirty="0">
              <a:solidFill>
                <a:schemeClr val="tx2"/>
              </a:solidFill>
            </a:endParaRPr>
          </a:p>
        </p:txBody>
      </p:sp>
      <p:sp>
        <p:nvSpPr>
          <p:cNvPr id="3" name="文本框 2">
            <a:extLst>
              <a:ext uri="{FF2B5EF4-FFF2-40B4-BE49-F238E27FC236}">
                <a16:creationId xmlns:a16="http://schemas.microsoft.com/office/drawing/2014/main" id="{CD58D424-D942-644B-8179-6A8BFB7536C8}"/>
              </a:ext>
            </a:extLst>
          </p:cNvPr>
          <p:cNvSpPr txBox="1"/>
          <p:nvPr/>
        </p:nvSpPr>
        <p:spPr>
          <a:xfrm>
            <a:off x="0" y="6334780"/>
            <a:ext cx="9882135" cy="523220"/>
          </a:xfrm>
          <a:prstGeom prst="rect">
            <a:avLst/>
          </a:prstGeom>
          <a:noFill/>
        </p:spPr>
        <p:txBody>
          <a:bodyPr wrap="square">
            <a:spAutoFit/>
          </a:bodyPr>
          <a:lstStyle/>
          <a:p>
            <a:r>
              <a:rPr lang="en-US" altLang="zh-CN" sz="1400" b="0" i="0" dirty="0">
                <a:solidFill>
                  <a:schemeClr val="bg1"/>
                </a:solidFill>
                <a:effectLst/>
                <a:latin typeface="Georgia" panose="02040502050405020303" pitchFamily="18" charset="0"/>
              </a:rPr>
              <a:t> </a:t>
            </a:r>
            <a:r>
              <a:rPr lang="en-US" altLang="zh-CN" sz="1400" b="0" i="0" dirty="0" err="1">
                <a:solidFill>
                  <a:schemeClr val="bg1"/>
                </a:solidFill>
                <a:effectLst/>
                <a:latin typeface="Georgia" panose="02040502050405020303" pitchFamily="18" charset="0"/>
              </a:rPr>
              <a:t>Zhongwang</a:t>
            </a:r>
            <a:r>
              <a:rPr lang="en-US" altLang="zh-CN" sz="1400" b="0" i="0" dirty="0">
                <a:solidFill>
                  <a:schemeClr val="bg1"/>
                </a:solidFill>
                <a:effectLst/>
                <a:latin typeface="Georgia" panose="02040502050405020303" pitchFamily="18" charset="0"/>
              </a:rPr>
              <a:t> Zhang#, </a:t>
            </a:r>
            <a:r>
              <a:rPr lang="en-US" altLang="zh-CN" sz="1400" b="0" i="0" dirty="0" err="1">
                <a:solidFill>
                  <a:schemeClr val="bg1"/>
                </a:solidFill>
                <a:effectLst/>
                <a:latin typeface="Georgia" panose="02040502050405020303" pitchFamily="18" charset="0"/>
              </a:rPr>
              <a:t>Zhiwei</a:t>
            </a:r>
            <a:r>
              <a:rPr lang="en-US" altLang="zh-CN" sz="1400" b="0" i="0" dirty="0">
                <a:solidFill>
                  <a:schemeClr val="bg1"/>
                </a:solidFill>
                <a:effectLst/>
                <a:latin typeface="Georgia" panose="02040502050405020303" pitchFamily="18" charset="0"/>
              </a:rPr>
              <a:t> Wang#, Junjie Yao, </a:t>
            </a:r>
            <a:r>
              <a:rPr lang="en-US" altLang="zh-CN" sz="1400" b="0" i="0" dirty="0" err="1">
                <a:solidFill>
                  <a:schemeClr val="bg1"/>
                </a:solidFill>
                <a:effectLst/>
                <a:latin typeface="Georgia" panose="02040502050405020303" pitchFamily="18" charset="0"/>
              </a:rPr>
              <a:t>Zhangchen</a:t>
            </a:r>
            <a:r>
              <a:rPr lang="en-US" altLang="zh-CN" sz="1400" b="0" i="0" dirty="0">
                <a:solidFill>
                  <a:schemeClr val="bg1"/>
                </a:solidFill>
                <a:effectLst/>
                <a:latin typeface="Georgia" panose="02040502050405020303" pitchFamily="18" charset="0"/>
              </a:rPr>
              <a:t> Zhou, </a:t>
            </a:r>
            <a:r>
              <a:rPr lang="en-US" altLang="zh-CN" sz="1400" b="0" i="0" dirty="0" err="1">
                <a:solidFill>
                  <a:schemeClr val="bg1"/>
                </a:solidFill>
                <a:effectLst/>
                <a:latin typeface="Georgia" panose="02040502050405020303" pitchFamily="18" charset="0"/>
              </a:rPr>
              <a:t>Xiaolong</a:t>
            </a:r>
            <a:r>
              <a:rPr lang="en-US" altLang="zh-CN" sz="1400" b="0" i="0" dirty="0">
                <a:solidFill>
                  <a:schemeClr val="bg1"/>
                </a:solidFill>
                <a:effectLst/>
                <a:latin typeface="Georgia" panose="02040502050405020303" pitchFamily="18" charset="0"/>
              </a:rPr>
              <a:t> Li, </a:t>
            </a:r>
            <a:r>
              <a:rPr lang="en-US" altLang="zh-CN" sz="1400" b="0" i="0" dirty="0" err="1">
                <a:solidFill>
                  <a:schemeClr val="bg1"/>
                </a:solidFill>
                <a:effectLst/>
                <a:latin typeface="Georgia" panose="02040502050405020303" pitchFamily="18" charset="0"/>
              </a:rPr>
              <a:t>Weinan</a:t>
            </a:r>
            <a:r>
              <a:rPr lang="en-US" altLang="zh-CN" sz="1400" b="0" i="0" dirty="0">
                <a:solidFill>
                  <a:schemeClr val="bg1"/>
                </a:solidFill>
                <a:effectLst/>
                <a:latin typeface="Georgia" panose="02040502050405020303" pitchFamily="18" charset="0"/>
              </a:rPr>
              <a:t> E, </a:t>
            </a:r>
            <a:r>
              <a:rPr lang="en-US" altLang="zh-CN" sz="1400" b="1" i="0" dirty="0">
                <a:solidFill>
                  <a:schemeClr val="bg1"/>
                </a:solidFill>
                <a:effectLst/>
                <a:latin typeface="Georgia" panose="02040502050405020303" pitchFamily="18" charset="0"/>
              </a:rPr>
              <a:t>Zhi-Qin John Xu*</a:t>
            </a:r>
            <a:r>
              <a:rPr lang="en-US" altLang="zh-CN" sz="1400" b="0" i="0" dirty="0">
                <a:solidFill>
                  <a:schemeClr val="bg1"/>
                </a:solidFill>
                <a:effectLst/>
                <a:latin typeface="Georgia" panose="02040502050405020303" pitchFamily="18" charset="0"/>
              </a:rPr>
              <a:t>, Anchor function: a type of benchmark functions for studying language models, </a:t>
            </a:r>
            <a:r>
              <a:rPr lang="en-US" altLang="zh-CN" sz="1400" b="0" i="0" dirty="0" err="1">
                <a:solidFill>
                  <a:schemeClr val="bg1"/>
                </a:solidFill>
                <a:effectLst/>
                <a:latin typeface="Georgia" panose="02040502050405020303" pitchFamily="18" charset="0"/>
              </a:rPr>
              <a:t>arxiv</a:t>
            </a:r>
            <a:r>
              <a:rPr lang="en-US" altLang="zh-CN" sz="1400" b="0" i="0" dirty="0">
                <a:solidFill>
                  <a:schemeClr val="bg1"/>
                </a:solidFill>
                <a:effectLst/>
                <a:latin typeface="Georgia" panose="02040502050405020303" pitchFamily="18" charset="0"/>
              </a:rPr>
              <a:t> 2401.08309</a:t>
            </a:r>
            <a:endParaRPr lang="zh-CN" altLang="en-US" sz="1400" dirty="0">
              <a:solidFill>
                <a:schemeClr val="bg1"/>
              </a:solidFill>
            </a:endParaRPr>
          </a:p>
        </p:txBody>
      </p:sp>
    </p:spTree>
    <p:extLst>
      <p:ext uri="{BB962C8B-B14F-4D97-AF65-F5344CB8AC3E}">
        <p14:creationId xmlns:p14="http://schemas.microsoft.com/office/powerpoint/2010/main" val="3439301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0E57-3444-FC01-DE10-9B2972014EB4}"/>
              </a:ext>
            </a:extLst>
          </p:cNvPr>
          <p:cNvSpPr>
            <a:spLocks noGrp="1"/>
          </p:cNvSpPr>
          <p:nvPr>
            <p:ph type="title"/>
          </p:nvPr>
        </p:nvSpPr>
        <p:spPr/>
        <p:txBody>
          <a:bodyPr/>
          <a:lstStyle/>
          <a:p>
            <a:r>
              <a:rPr lang="en-US" altLang="zh-CN" dirty="0"/>
              <a:t>Shift and broadcast in Llama2-6B</a:t>
            </a:r>
            <a:endParaRPr lang="zh-CN" altLang="en-US" dirty="0"/>
          </a:p>
        </p:txBody>
      </p:sp>
      <p:pic>
        <p:nvPicPr>
          <p:cNvPr id="4" name="图片 3">
            <a:extLst>
              <a:ext uri="{FF2B5EF4-FFF2-40B4-BE49-F238E27FC236}">
                <a16:creationId xmlns:a16="http://schemas.microsoft.com/office/drawing/2014/main" id="{D3B3D341-DDCA-66A9-0AF4-4AA8AF18E5B7}"/>
              </a:ext>
            </a:extLst>
          </p:cNvPr>
          <p:cNvPicPr>
            <a:picLocks noChangeAspect="1"/>
          </p:cNvPicPr>
          <p:nvPr/>
        </p:nvPicPr>
        <p:blipFill>
          <a:blip r:embed="rId2"/>
          <a:stretch>
            <a:fillRect/>
          </a:stretch>
        </p:blipFill>
        <p:spPr>
          <a:xfrm>
            <a:off x="3124200" y="761979"/>
            <a:ext cx="5471160" cy="5471160"/>
          </a:xfrm>
          <a:prstGeom prst="rect">
            <a:avLst/>
          </a:prstGeom>
        </p:spPr>
      </p:pic>
      <p:sp>
        <p:nvSpPr>
          <p:cNvPr id="3" name="文本框 2">
            <a:extLst>
              <a:ext uri="{FF2B5EF4-FFF2-40B4-BE49-F238E27FC236}">
                <a16:creationId xmlns:a16="http://schemas.microsoft.com/office/drawing/2014/main" id="{1610B06D-7302-C25E-9613-B46F1C6AAC35}"/>
              </a:ext>
            </a:extLst>
          </p:cNvPr>
          <p:cNvSpPr txBox="1"/>
          <p:nvPr/>
        </p:nvSpPr>
        <p:spPr>
          <a:xfrm>
            <a:off x="0" y="6334780"/>
            <a:ext cx="9882135" cy="523220"/>
          </a:xfrm>
          <a:prstGeom prst="rect">
            <a:avLst/>
          </a:prstGeom>
          <a:noFill/>
        </p:spPr>
        <p:txBody>
          <a:bodyPr wrap="square">
            <a:spAutoFit/>
          </a:bodyPr>
          <a:lstStyle/>
          <a:p>
            <a:r>
              <a:rPr lang="en-US" altLang="zh-CN" sz="1400" b="0" i="0" dirty="0">
                <a:solidFill>
                  <a:schemeClr val="bg1"/>
                </a:solidFill>
                <a:effectLst/>
                <a:latin typeface="Georgia" panose="02040502050405020303" pitchFamily="18" charset="0"/>
              </a:rPr>
              <a:t> </a:t>
            </a:r>
            <a:r>
              <a:rPr lang="en-US" altLang="zh-CN" sz="1400" b="0" i="0" dirty="0" err="1">
                <a:solidFill>
                  <a:schemeClr val="bg1"/>
                </a:solidFill>
                <a:effectLst/>
                <a:latin typeface="Georgia" panose="02040502050405020303" pitchFamily="18" charset="0"/>
              </a:rPr>
              <a:t>Zhongwang</a:t>
            </a:r>
            <a:r>
              <a:rPr lang="en-US" altLang="zh-CN" sz="1400" b="0" i="0" dirty="0">
                <a:solidFill>
                  <a:schemeClr val="bg1"/>
                </a:solidFill>
                <a:effectLst/>
                <a:latin typeface="Georgia" panose="02040502050405020303" pitchFamily="18" charset="0"/>
              </a:rPr>
              <a:t> Zhang#, </a:t>
            </a:r>
            <a:r>
              <a:rPr lang="en-US" altLang="zh-CN" sz="1400" b="0" i="0" dirty="0" err="1">
                <a:solidFill>
                  <a:schemeClr val="bg1"/>
                </a:solidFill>
                <a:effectLst/>
                <a:latin typeface="Georgia" panose="02040502050405020303" pitchFamily="18" charset="0"/>
              </a:rPr>
              <a:t>Zhiwei</a:t>
            </a:r>
            <a:r>
              <a:rPr lang="en-US" altLang="zh-CN" sz="1400" b="0" i="0" dirty="0">
                <a:solidFill>
                  <a:schemeClr val="bg1"/>
                </a:solidFill>
                <a:effectLst/>
                <a:latin typeface="Georgia" panose="02040502050405020303" pitchFamily="18" charset="0"/>
              </a:rPr>
              <a:t> Wang#, Junjie Yao, </a:t>
            </a:r>
            <a:r>
              <a:rPr lang="en-US" altLang="zh-CN" sz="1400" b="0" i="0" dirty="0" err="1">
                <a:solidFill>
                  <a:schemeClr val="bg1"/>
                </a:solidFill>
                <a:effectLst/>
                <a:latin typeface="Georgia" panose="02040502050405020303" pitchFamily="18" charset="0"/>
              </a:rPr>
              <a:t>Zhangchen</a:t>
            </a:r>
            <a:r>
              <a:rPr lang="en-US" altLang="zh-CN" sz="1400" b="0" i="0" dirty="0">
                <a:solidFill>
                  <a:schemeClr val="bg1"/>
                </a:solidFill>
                <a:effectLst/>
                <a:latin typeface="Georgia" panose="02040502050405020303" pitchFamily="18" charset="0"/>
              </a:rPr>
              <a:t> Zhou, </a:t>
            </a:r>
            <a:r>
              <a:rPr lang="en-US" altLang="zh-CN" sz="1400" b="0" i="0" dirty="0" err="1">
                <a:solidFill>
                  <a:schemeClr val="bg1"/>
                </a:solidFill>
                <a:effectLst/>
                <a:latin typeface="Georgia" panose="02040502050405020303" pitchFamily="18" charset="0"/>
              </a:rPr>
              <a:t>Xiaolong</a:t>
            </a:r>
            <a:r>
              <a:rPr lang="en-US" altLang="zh-CN" sz="1400" b="0" i="0" dirty="0">
                <a:solidFill>
                  <a:schemeClr val="bg1"/>
                </a:solidFill>
                <a:effectLst/>
                <a:latin typeface="Georgia" panose="02040502050405020303" pitchFamily="18" charset="0"/>
              </a:rPr>
              <a:t> Li, </a:t>
            </a:r>
            <a:r>
              <a:rPr lang="en-US" altLang="zh-CN" sz="1400" b="0" i="0" dirty="0" err="1">
                <a:solidFill>
                  <a:schemeClr val="bg1"/>
                </a:solidFill>
                <a:effectLst/>
                <a:latin typeface="Georgia" panose="02040502050405020303" pitchFamily="18" charset="0"/>
              </a:rPr>
              <a:t>Weinan</a:t>
            </a:r>
            <a:r>
              <a:rPr lang="en-US" altLang="zh-CN" sz="1400" b="0" i="0" dirty="0">
                <a:solidFill>
                  <a:schemeClr val="bg1"/>
                </a:solidFill>
                <a:effectLst/>
                <a:latin typeface="Georgia" panose="02040502050405020303" pitchFamily="18" charset="0"/>
              </a:rPr>
              <a:t> E, </a:t>
            </a:r>
            <a:r>
              <a:rPr lang="en-US" altLang="zh-CN" sz="1400" b="1" i="0" dirty="0">
                <a:solidFill>
                  <a:schemeClr val="bg1"/>
                </a:solidFill>
                <a:effectLst/>
                <a:latin typeface="Georgia" panose="02040502050405020303" pitchFamily="18" charset="0"/>
              </a:rPr>
              <a:t>Zhi-Qin John Xu*</a:t>
            </a:r>
            <a:r>
              <a:rPr lang="en-US" altLang="zh-CN" sz="1400" b="0" i="0" dirty="0">
                <a:solidFill>
                  <a:schemeClr val="bg1"/>
                </a:solidFill>
                <a:effectLst/>
                <a:latin typeface="Georgia" panose="02040502050405020303" pitchFamily="18" charset="0"/>
              </a:rPr>
              <a:t>, Anchor function: a type of benchmark functions for studying language models, </a:t>
            </a:r>
            <a:r>
              <a:rPr lang="en-US" altLang="zh-CN" sz="1400" b="0" i="0" dirty="0" err="1">
                <a:solidFill>
                  <a:schemeClr val="bg1"/>
                </a:solidFill>
                <a:effectLst/>
                <a:latin typeface="Georgia" panose="02040502050405020303" pitchFamily="18" charset="0"/>
              </a:rPr>
              <a:t>arxiv</a:t>
            </a:r>
            <a:r>
              <a:rPr lang="en-US" altLang="zh-CN" sz="1400" b="0" i="0" dirty="0">
                <a:solidFill>
                  <a:schemeClr val="bg1"/>
                </a:solidFill>
                <a:effectLst/>
                <a:latin typeface="Georgia" panose="02040502050405020303" pitchFamily="18" charset="0"/>
              </a:rPr>
              <a:t> 2401.08309</a:t>
            </a:r>
            <a:endParaRPr lang="zh-CN" altLang="en-US" sz="1400" dirty="0">
              <a:solidFill>
                <a:schemeClr val="bg1"/>
              </a:solidFill>
            </a:endParaRPr>
          </a:p>
        </p:txBody>
      </p:sp>
    </p:spTree>
    <p:extLst>
      <p:ext uri="{BB962C8B-B14F-4D97-AF65-F5344CB8AC3E}">
        <p14:creationId xmlns:p14="http://schemas.microsoft.com/office/powerpoint/2010/main" val="525828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4FF73-089F-ADFC-B6D4-6FF6AA1AC1D7}"/>
              </a:ext>
            </a:extLst>
          </p:cNvPr>
          <p:cNvSpPr>
            <a:spLocks noGrp="1"/>
          </p:cNvSpPr>
          <p:nvPr>
            <p:ph type="title"/>
          </p:nvPr>
        </p:nvSpPr>
        <p:spPr/>
        <p:txBody>
          <a:bodyPr/>
          <a:lstStyle/>
          <a:p>
            <a:r>
              <a:rPr lang="en-US" altLang="zh-CN" dirty="0"/>
              <a:t>Data structure affects shifting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DE0CC1-5D04-3356-063D-DE401E3F7505}"/>
                  </a:ext>
                </a:extLst>
              </p:cNvPr>
              <p:cNvSpPr>
                <a:spLocks noGrp="1"/>
              </p:cNvSpPr>
              <p:nvPr>
                <p:ph idx="1"/>
              </p:nvPr>
            </p:nvSpPr>
            <p:spPr/>
            <p:txBody>
              <a:bodyPr>
                <a:normAutofit/>
              </a:bodyPr>
              <a:lstStyle/>
              <a:p>
                <a14:m>
                  <m:oMath xmlns:m="http://schemas.openxmlformats.org/officeDocument/2006/math">
                    <m:r>
                      <a:rPr lang="en-US" altLang="zh-CN" b="0" i="1" u="none" strike="noStrike" baseline="0" dirty="0" smtClean="0">
                        <a:latin typeface="Cambria Math" panose="02040503050406030204" pitchFamily="18" charset="0"/>
                      </a:rPr>
                      <m:t>(. . . , 3, </m:t>
                    </m:r>
                    <m:r>
                      <a:rPr lang="en-US" altLang="zh-CN" b="0" i="1" u="none" strike="noStrike" baseline="0" dirty="0" smtClean="0">
                        <a:latin typeface="Cambria Math" panose="02040503050406030204" pitchFamily="18" charset="0"/>
                      </a:rPr>
                      <m:t>𝑥</m:t>
                    </m:r>
                    <m:r>
                      <a:rPr lang="en-US" altLang="zh-CN" b="0" i="1" u="none" strike="noStrike" baseline="0" dirty="0" smtClean="0">
                        <a:latin typeface="Cambria Math" panose="02040503050406030204" pitchFamily="18" charset="0"/>
                      </a:rPr>
                      <m:t>, . . .) → </m:t>
                    </m:r>
                    <m:r>
                      <a:rPr lang="en-US" altLang="zh-CN" b="0" i="1" u="none" strike="noStrike" baseline="0" dirty="0" smtClean="0">
                        <a:latin typeface="Cambria Math" panose="02040503050406030204" pitchFamily="18" charset="0"/>
                      </a:rPr>
                      <m:t>𝑥</m:t>
                    </m:r>
                  </m:oMath>
                </a14:m>
                <a:endParaRPr lang="en-US" altLang="zh-CN" b="0" i="0" u="none" strike="noStrike" baseline="0" dirty="0">
                  <a:latin typeface="LMRoman10-Regular-Identity-H"/>
                </a:endParaRPr>
              </a:p>
              <a:p>
                <a14:m>
                  <m:oMath xmlns:m="http://schemas.openxmlformats.org/officeDocument/2006/math">
                    <m:r>
                      <a:rPr lang="en-US" altLang="zh-CN" b="0" i="1" u="none" strike="noStrike" baseline="0" dirty="0" smtClean="0">
                        <a:latin typeface="Cambria Math" panose="02040503050406030204" pitchFamily="18" charset="0"/>
                      </a:rPr>
                      <m:t>(. . . , 4,∗, </m:t>
                    </m:r>
                    <m:r>
                      <a:rPr lang="en-US" altLang="zh-CN" b="0" i="1" u="none" strike="noStrike" baseline="0" dirty="0" smtClean="0">
                        <a:latin typeface="Cambria Math" panose="02040503050406030204" pitchFamily="18" charset="0"/>
                      </a:rPr>
                      <m:t>𝑥</m:t>
                    </m:r>
                    <m:r>
                      <a:rPr lang="en-US" altLang="zh-CN" b="0" i="1" u="none" strike="noStrike" baseline="0" dirty="0" smtClean="0">
                        <a:latin typeface="Cambria Math" panose="02040503050406030204" pitchFamily="18" charset="0"/>
                      </a:rPr>
                      <m:t>, . . .) → </m:t>
                    </m:r>
                    <m:r>
                      <a:rPr lang="en-US" altLang="zh-CN" b="0" i="1" u="none" strike="noStrike" baseline="0" dirty="0" smtClean="0">
                        <a:latin typeface="Cambria Math" panose="02040503050406030204" pitchFamily="18" charset="0"/>
                      </a:rPr>
                      <m:t>𝑥</m:t>
                    </m:r>
                  </m:oMath>
                </a14:m>
                <a:endParaRPr lang="en-US" altLang="zh-CN" b="0" i="0" u="none" strike="noStrike" baseline="0" dirty="0">
                  <a:latin typeface="LMRoman10-Regular-Identity-H"/>
                </a:endParaRPr>
              </a:p>
              <a:p>
                <a:r>
                  <a:rPr lang="en-US" altLang="zh-CN" b="0" dirty="0">
                    <a:latin typeface="+mn-lt"/>
                  </a:rPr>
                  <a:t>Two heads, two layers</a:t>
                </a:r>
                <a:endParaRPr lang="zh-CN" altLang="en-US" dirty="0">
                  <a:latin typeface="+mn-lt"/>
                </a:endParaRPr>
              </a:p>
            </p:txBody>
          </p:sp>
        </mc:Choice>
        <mc:Fallback xmlns="">
          <p:sp>
            <p:nvSpPr>
              <p:cNvPr id="3" name="内容占位符 2">
                <a:extLst>
                  <a:ext uri="{FF2B5EF4-FFF2-40B4-BE49-F238E27FC236}">
                    <a16:creationId xmlns:a16="http://schemas.microsoft.com/office/drawing/2014/main" id="{7CDE0CC1-5D04-3356-063D-DE401E3F750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E7D623A-6DF9-F2EA-27DA-84264CFCA792}"/>
              </a:ext>
            </a:extLst>
          </p:cNvPr>
          <p:cNvPicPr>
            <a:picLocks noChangeAspect="1"/>
          </p:cNvPicPr>
          <p:nvPr/>
        </p:nvPicPr>
        <p:blipFill>
          <a:blip r:embed="rId3"/>
          <a:stretch>
            <a:fillRect/>
          </a:stretch>
        </p:blipFill>
        <p:spPr>
          <a:xfrm>
            <a:off x="3" y="2499910"/>
            <a:ext cx="12192000" cy="3474943"/>
          </a:xfrm>
          <a:prstGeom prst="rect">
            <a:avLst/>
          </a:prstGeom>
        </p:spPr>
      </p:pic>
    </p:spTree>
    <p:extLst>
      <p:ext uri="{BB962C8B-B14F-4D97-AF65-F5344CB8AC3E}">
        <p14:creationId xmlns:p14="http://schemas.microsoft.com/office/powerpoint/2010/main" val="2953288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5B00F-8F17-E659-8288-BD3F5BA103B6}"/>
              </a:ext>
            </a:extLst>
          </p:cNvPr>
          <p:cNvSpPr>
            <a:spLocks noGrp="1"/>
          </p:cNvSpPr>
          <p:nvPr>
            <p:ph type="title"/>
          </p:nvPr>
        </p:nvSpPr>
        <p:spPr/>
        <p:txBody>
          <a:bodyPr/>
          <a:lstStyle/>
          <a:p>
            <a:r>
              <a:rPr lang="en-US" altLang="zh-CN" dirty="0"/>
              <a:t>Induction head</a:t>
            </a:r>
            <a:endParaRPr lang="zh-CN" altLang="en-US" dirty="0"/>
          </a:p>
        </p:txBody>
      </p:sp>
      <p:pic>
        <p:nvPicPr>
          <p:cNvPr id="5" name="内容占位符 4">
            <a:extLst>
              <a:ext uri="{FF2B5EF4-FFF2-40B4-BE49-F238E27FC236}">
                <a16:creationId xmlns:a16="http://schemas.microsoft.com/office/drawing/2014/main" id="{BC2FB91B-C92E-DC20-1C37-B82F3A2C2002}"/>
              </a:ext>
            </a:extLst>
          </p:cNvPr>
          <p:cNvPicPr>
            <a:picLocks noGrp="1" noChangeAspect="1"/>
          </p:cNvPicPr>
          <p:nvPr>
            <p:ph idx="1"/>
          </p:nvPr>
        </p:nvPicPr>
        <p:blipFill>
          <a:blip r:embed="rId2"/>
          <a:stretch>
            <a:fillRect/>
          </a:stretch>
        </p:blipFill>
        <p:spPr>
          <a:xfrm>
            <a:off x="2237610" y="1722328"/>
            <a:ext cx="7716779" cy="4112789"/>
          </a:xfrm>
        </p:spPr>
      </p:pic>
      <p:sp>
        <p:nvSpPr>
          <p:cNvPr id="9" name="文本框 8">
            <a:extLst>
              <a:ext uri="{FF2B5EF4-FFF2-40B4-BE49-F238E27FC236}">
                <a16:creationId xmlns:a16="http://schemas.microsoft.com/office/drawing/2014/main" id="{9D5B0D59-55CA-5FD3-9712-4BFBF34CAA75}"/>
              </a:ext>
            </a:extLst>
          </p:cNvPr>
          <p:cNvSpPr txBox="1"/>
          <p:nvPr/>
        </p:nvSpPr>
        <p:spPr>
          <a:xfrm>
            <a:off x="116146" y="5917779"/>
            <a:ext cx="11794820" cy="338554"/>
          </a:xfrm>
          <a:prstGeom prst="rect">
            <a:avLst/>
          </a:prstGeom>
          <a:noFill/>
        </p:spPr>
        <p:txBody>
          <a:bodyPr wrap="square">
            <a:spAutoFit/>
          </a:bodyPr>
          <a:lstStyle/>
          <a:p>
            <a:r>
              <a:rPr lang="en-US" altLang="zh-CN" sz="1600" dirty="0" err="1">
                <a:solidFill>
                  <a:schemeClr val="tx2"/>
                </a:solidFill>
              </a:rPr>
              <a:t>Elhage</a:t>
            </a:r>
            <a:r>
              <a:rPr lang="en-US" altLang="zh-CN" sz="1600" dirty="0">
                <a:solidFill>
                  <a:schemeClr val="tx2"/>
                </a:solidFill>
              </a:rPr>
              <a:t>, Nelson, et al. "A mathematical framework for transformer circuits." Transformer Circuits Thread 1 (2021).</a:t>
            </a:r>
            <a:endParaRPr lang="zh-CN" altLang="en-US" sz="1600" dirty="0">
              <a:solidFill>
                <a:schemeClr val="tx2"/>
              </a:solidFill>
            </a:endParaRPr>
          </a:p>
        </p:txBody>
      </p:sp>
      <p:sp>
        <p:nvSpPr>
          <p:cNvPr id="11" name="文本框 10">
            <a:extLst>
              <a:ext uri="{FF2B5EF4-FFF2-40B4-BE49-F238E27FC236}">
                <a16:creationId xmlns:a16="http://schemas.microsoft.com/office/drawing/2014/main" id="{80529517-1462-2085-1487-4555EB1D9B13}"/>
              </a:ext>
            </a:extLst>
          </p:cNvPr>
          <p:cNvSpPr txBox="1"/>
          <p:nvPr/>
        </p:nvSpPr>
        <p:spPr>
          <a:xfrm>
            <a:off x="1018260" y="1022883"/>
            <a:ext cx="10155478" cy="646331"/>
          </a:xfrm>
          <a:prstGeom prst="rect">
            <a:avLst/>
          </a:prstGeom>
          <a:noFill/>
        </p:spPr>
        <p:txBody>
          <a:bodyPr wrap="square">
            <a:spAutoFit/>
          </a:bodyPr>
          <a:lstStyle/>
          <a:p>
            <a:r>
              <a:rPr lang="en-US" altLang="zh-CN" dirty="0">
                <a:solidFill>
                  <a:schemeClr val="tx2"/>
                </a:solidFill>
              </a:rPr>
              <a:t>Induction head is also a type of observed head that can help find the token that is the same as the current token in the previous sequence and output the next token of the same token.</a:t>
            </a:r>
            <a:endParaRPr lang="zh-CN" altLang="en-US" dirty="0">
              <a:solidFill>
                <a:schemeClr val="tx2"/>
              </a:solidFill>
            </a:endParaRPr>
          </a:p>
        </p:txBody>
      </p:sp>
    </p:spTree>
    <p:extLst>
      <p:ext uri="{BB962C8B-B14F-4D97-AF65-F5344CB8AC3E}">
        <p14:creationId xmlns:p14="http://schemas.microsoft.com/office/powerpoint/2010/main" val="481409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3C0C4-B04F-9C95-E4AC-665AB4F31991}"/>
              </a:ext>
            </a:extLst>
          </p:cNvPr>
          <p:cNvSpPr>
            <a:spLocks noGrp="1"/>
          </p:cNvSpPr>
          <p:nvPr>
            <p:ph type="title"/>
          </p:nvPr>
        </p:nvSpPr>
        <p:spPr/>
        <p:txBody>
          <a:bodyPr/>
          <a:lstStyle/>
          <a:p>
            <a:r>
              <a:rPr lang="en-US" altLang="zh-CN" dirty="0"/>
              <a:t>Frequency principle in anchor function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34DFD2E-C279-5015-B14E-745F1E4EC5C1}"/>
                  </a:ext>
                </a:extLst>
              </p:cNvPr>
              <p:cNvSpPr>
                <a:spLocks noGrp="1"/>
              </p:cNvSpPr>
              <p:nvPr>
                <p:ph idx="1"/>
              </p:nvPr>
            </p:nvSpPr>
            <p:spPr/>
            <p:txBody>
              <a:bodyPr/>
              <a:lstStyle/>
              <a:p>
                <a:r>
                  <a:rPr lang="en-US" altLang="zh-CN" b="0" dirty="0">
                    <a:latin typeface="+mn-lt"/>
                  </a:rPr>
                  <a:t>Task one: </a:t>
                </a:r>
                <a14:m>
                  <m:oMath xmlns:m="http://schemas.openxmlformats.org/officeDocument/2006/math">
                    <m:r>
                      <a:rPr lang="en-US" altLang="zh-CN" b="0" i="1" u="none" strike="noStrike" baseline="0" dirty="0" smtClean="0">
                        <a:latin typeface="Cambria Math" panose="02040503050406030204" pitchFamily="18" charset="0"/>
                      </a:rPr>
                      <m:t>(. . . , 3, </m:t>
                    </m:r>
                    <m:r>
                      <a:rPr lang="en-US" altLang="zh-CN" b="0" i="1" u="none" strike="noStrike" baseline="0" dirty="0" smtClean="0">
                        <a:latin typeface="Cambria Math" panose="02040503050406030204" pitchFamily="18" charset="0"/>
                      </a:rPr>
                      <m:t>𝑥</m:t>
                    </m:r>
                    <m:r>
                      <a:rPr lang="en-US" altLang="zh-CN" b="0" i="1" u="none" strike="noStrike" baseline="0" dirty="0" smtClean="0">
                        <a:latin typeface="Cambria Math" panose="02040503050406030204" pitchFamily="18" charset="0"/>
                      </a:rPr>
                      <m:t>, . . .) → </m:t>
                    </m:r>
                    <m:r>
                      <a:rPr lang="en-US" altLang="zh-CN" b="0" i="1" u="none" strike="noStrike" baseline="0" dirty="0" smtClean="0">
                        <a:latin typeface="Cambria Math" panose="02040503050406030204" pitchFamily="18" charset="0"/>
                      </a:rPr>
                      <m:t>𝑥</m:t>
                    </m:r>
                  </m:oMath>
                </a14:m>
                <a:r>
                  <a:rPr lang="en-US" altLang="zh-CN" b="0" i="0" u="none" strike="noStrike" baseline="0" dirty="0">
                    <a:latin typeface="LMRoman10-Regular-Identity-H"/>
                  </a:rPr>
                  <a:t> </a:t>
                </a:r>
                <a:r>
                  <a:rPr lang="en-US" altLang="zh-CN" b="0" dirty="0">
                    <a:latin typeface="+mn-lt"/>
                  </a:rPr>
                  <a:t>and</a:t>
                </a:r>
                <a:r>
                  <a:rPr lang="en-US" altLang="zh-CN" b="0" i="0" u="none" strike="noStrike" baseline="0" dirty="0">
                    <a:latin typeface="LMRoman10-Regular-Identity-H"/>
                  </a:rPr>
                  <a:t> </a:t>
                </a:r>
                <a14:m>
                  <m:oMath xmlns:m="http://schemas.openxmlformats.org/officeDocument/2006/math">
                    <m:r>
                      <a:rPr lang="en-US" altLang="zh-CN" b="0" i="1" dirty="0">
                        <a:latin typeface="Cambria Math" panose="02040503050406030204" pitchFamily="18" charset="0"/>
                      </a:rPr>
                      <m:t>(. . . , </m:t>
                    </m:r>
                    <m:r>
                      <a:rPr lang="en-US" altLang="zh-CN" b="0" i="1" dirty="0" smtClean="0">
                        <a:latin typeface="Cambria Math" panose="02040503050406030204" pitchFamily="18" charset="0"/>
                      </a:rPr>
                      <m:t>4,</m:t>
                    </m:r>
                    <m:r>
                      <a:rPr lang="en-US" altLang="zh-CN" b="0" i="1" dirty="0">
                        <a:latin typeface="Cambria Math" panose="02040503050406030204" pitchFamily="18" charset="0"/>
                      </a:rPr>
                      <m:t> </m:t>
                    </m:r>
                    <m:r>
                      <a:rPr lang="en-US" altLang="zh-CN" b="0" i="1" dirty="0">
                        <a:latin typeface="Cambria Math" panose="02040503050406030204" pitchFamily="18" charset="0"/>
                      </a:rPr>
                      <m:t>𝑥</m:t>
                    </m:r>
                    <m:r>
                      <a:rPr lang="en-US" altLang="zh-CN" b="0" i="1" dirty="0">
                        <a:latin typeface="Cambria Math" panose="02040503050406030204" pitchFamily="18" charset="0"/>
                      </a:rPr>
                      <m:t>, . . .) → </m:t>
                    </m:r>
                    <m:r>
                      <a:rPr lang="en-US" altLang="zh-CN" b="0" i="1" dirty="0">
                        <a:latin typeface="Cambria Math" panose="02040503050406030204" pitchFamily="18" charset="0"/>
                      </a:rPr>
                      <m:t>𝑥</m:t>
                    </m:r>
                  </m:oMath>
                </a14:m>
                <a:r>
                  <a:rPr lang="en-US" altLang="zh-CN" b="0" dirty="0">
                    <a:latin typeface="LMRoman10-Regular-Identity-H"/>
                  </a:rPr>
                  <a:t>  </a:t>
                </a:r>
                <a:r>
                  <a:rPr lang="en-US" altLang="zh-CN" b="0" dirty="0">
                    <a:latin typeface="+mn-lt"/>
                  </a:rPr>
                  <a:t>(low frequency)</a:t>
                </a:r>
              </a:p>
              <a:p>
                <a:r>
                  <a:rPr lang="en-US" altLang="zh-CN" b="0" dirty="0">
                    <a:latin typeface="+mn-lt"/>
                  </a:rPr>
                  <a:t>Task two: </a:t>
                </a:r>
                <a14:m>
                  <m:oMath xmlns:m="http://schemas.openxmlformats.org/officeDocument/2006/math">
                    <m:r>
                      <a:rPr lang="en-US" altLang="zh-CN" b="0" i="1" u="none" strike="noStrike" baseline="0" dirty="0" smtClean="0">
                        <a:latin typeface="Cambria Math" panose="02040503050406030204" pitchFamily="18" charset="0"/>
                      </a:rPr>
                      <m:t>(. . . , 3, </m:t>
                    </m:r>
                    <m:r>
                      <a:rPr lang="en-US" altLang="zh-CN" b="0" i="1" u="none" strike="noStrike" baseline="0" dirty="0" smtClean="0">
                        <a:latin typeface="Cambria Math" panose="02040503050406030204" pitchFamily="18" charset="0"/>
                      </a:rPr>
                      <m:t>𝑥</m:t>
                    </m:r>
                    <m:r>
                      <a:rPr lang="en-US" altLang="zh-CN" b="0" i="1" u="none" strike="noStrike" baseline="0" dirty="0" smtClean="0">
                        <a:latin typeface="Cambria Math" panose="02040503050406030204" pitchFamily="18" charset="0"/>
                      </a:rPr>
                      <m:t>, . . .) → </m:t>
                    </m:r>
                    <m:r>
                      <a:rPr lang="en-US" altLang="zh-CN" b="0" i="1" u="none" strike="noStrike" baseline="0" dirty="0" smtClean="0">
                        <a:latin typeface="Cambria Math" panose="02040503050406030204" pitchFamily="18" charset="0"/>
                      </a:rPr>
                      <m:t>𝑥</m:t>
                    </m:r>
                  </m:oMath>
                </a14:m>
                <a:r>
                  <a:rPr lang="en-US" altLang="zh-CN" b="0" i="0" u="none" strike="noStrike" baseline="0" dirty="0">
                    <a:latin typeface="LMRoman10-Regular-Identity-H"/>
                  </a:rPr>
                  <a:t> </a:t>
                </a:r>
                <a:r>
                  <a:rPr lang="en-US" altLang="zh-CN" b="0" dirty="0">
                    <a:latin typeface="+mn-lt"/>
                  </a:rPr>
                  <a:t>and</a:t>
                </a:r>
                <a:r>
                  <a:rPr lang="en-US" altLang="zh-CN" b="0" i="0" u="none" strike="noStrike" baseline="0" dirty="0">
                    <a:latin typeface="LMRoman10-Regular-Identity-H"/>
                  </a:rPr>
                  <a:t> </a:t>
                </a:r>
                <a14:m>
                  <m:oMath xmlns:m="http://schemas.openxmlformats.org/officeDocument/2006/math">
                    <m:d>
                      <m:dPr>
                        <m:ctrlPr>
                          <a:rPr lang="en-US" altLang="zh-CN" b="0" i="1" dirty="0">
                            <a:latin typeface="Cambria Math" panose="02040503050406030204" pitchFamily="18" charset="0"/>
                          </a:rPr>
                        </m:ctrlPr>
                      </m:dPr>
                      <m:e>
                        <m:r>
                          <a:rPr lang="en-US" altLang="zh-CN" b="0" i="1" dirty="0">
                            <a:latin typeface="Cambria Math" panose="02040503050406030204" pitchFamily="18" charset="0"/>
                          </a:rPr>
                          <m:t>. . . , </m:t>
                        </m:r>
                        <m:r>
                          <a:rPr lang="en-US" altLang="zh-CN" b="0" i="1" dirty="0" smtClean="0">
                            <a:latin typeface="Cambria Math" panose="02040503050406030204" pitchFamily="18" charset="0"/>
                          </a:rPr>
                          <m:t>4,</m:t>
                        </m:r>
                        <m:r>
                          <a:rPr lang="en-US" altLang="zh-CN" b="0" i="1" dirty="0">
                            <a:latin typeface="Cambria Math" panose="02040503050406030204" pitchFamily="18" charset="0"/>
                          </a:rPr>
                          <m:t> </m:t>
                        </m:r>
                        <m:r>
                          <a:rPr lang="en-US" altLang="zh-CN" b="0" i="1" dirty="0">
                            <a:latin typeface="Cambria Math" panose="02040503050406030204" pitchFamily="18" charset="0"/>
                          </a:rPr>
                          <m:t>𝑥</m:t>
                        </m:r>
                        <m:r>
                          <a:rPr lang="en-US" altLang="zh-CN" b="0" i="1" dirty="0">
                            <a:latin typeface="Cambria Math" panose="02040503050406030204" pitchFamily="18" charset="0"/>
                          </a:rPr>
                          <m:t>, . . .</m:t>
                        </m:r>
                      </m:e>
                    </m:d>
                    <m:r>
                      <a:rPr lang="en-US" altLang="zh-CN" b="0" i="1" dirty="0">
                        <a:latin typeface="Cambria Math" panose="02040503050406030204" pitchFamily="18" charset="0"/>
                      </a:rPr>
                      <m:t>→ </m:t>
                    </m:r>
                    <m:r>
                      <a:rPr lang="en-US" altLang="zh-CN" b="0" i="1" dirty="0">
                        <a:latin typeface="Cambria Math" panose="02040503050406030204" pitchFamily="18" charset="0"/>
                      </a:rPr>
                      <m:t>𝑥</m:t>
                    </m:r>
                    <m:r>
                      <a:rPr lang="en-US" altLang="zh-CN" b="0" i="1" dirty="0" smtClean="0">
                        <a:latin typeface="Cambria Math" panose="02040503050406030204" pitchFamily="18" charset="0"/>
                      </a:rPr>
                      <m:t>+1</m:t>
                    </m:r>
                  </m:oMath>
                </a14:m>
                <a:r>
                  <a:rPr lang="en-US" altLang="zh-CN" b="0" dirty="0">
                    <a:latin typeface="LMRoman10-Regular-Identity-H"/>
                  </a:rPr>
                  <a:t>  </a:t>
                </a:r>
                <a:r>
                  <a:rPr lang="en-US" altLang="zh-CN" b="0" dirty="0">
                    <a:latin typeface="+mn-lt"/>
                  </a:rPr>
                  <a:t>(high frequency)</a:t>
                </a:r>
              </a:p>
              <a:p>
                <a:endParaRPr lang="en-US" altLang="zh-CN" b="0" dirty="0">
                  <a:latin typeface="+mn-lt"/>
                </a:endParaRPr>
              </a:p>
              <a:p>
                <a:endParaRPr lang="en-US" altLang="zh-CN" b="0" i="0" u="none" strike="noStrike" baseline="0" dirty="0">
                  <a:latin typeface="LMRoman10-Regular-Identity-H"/>
                </a:endParaRP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934DFD2E-C279-5015-B14E-745F1E4EC5C1}"/>
                  </a:ext>
                </a:extLst>
              </p:cNvPr>
              <p:cNvSpPr>
                <a:spLocks noGrp="1" noRot="1" noChangeAspect="1" noMove="1" noResize="1" noEditPoints="1" noAdjustHandles="1" noChangeArrowheads="1" noChangeShapeType="1" noTextEdit="1"/>
              </p:cNvSpPr>
              <p:nvPr>
                <p:ph idx="1"/>
              </p:nvPr>
            </p:nvSpPr>
            <p:spPr>
              <a:blipFill>
                <a:blip r:embed="rId2"/>
                <a:stretch>
                  <a:fillRect t="-91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BFBC2C1-54CD-70D4-1674-718E980499BE}"/>
              </a:ext>
            </a:extLst>
          </p:cNvPr>
          <p:cNvPicPr>
            <a:picLocks noChangeAspect="1"/>
          </p:cNvPicPr>
          <p:nvPr/>
        </p:nvPicPr>
        <p:blipFill>
          <a:blip r:embed="rId3"/>
          <a:stretch>
            <a:fillRect/>
          </a:stretch>
        </p:blipFill>
        <p:spPr>
          <a:xfrm>
            <a:off x="698326" y="2075493"/>
            <a:ext cx="10795348" cy="3598449"/>
          </a:xfrm>
          <a:prstGeom prst="rect">
            <a:avLst/>
          </a:prstGeom>
        </p:spPr>
      </p:pic>
      <p:sp>
        <p:nvSpPr>
          <p:cNvPr id="5" name="文本框 4">
            <a:extLst>
              <a:ext uri="{FF2B5EF4-FFF2-40B4-BE49-F238E27FC236}">
                <a16:creationId xmlns:a16="http://schemas.microsoft.com/office/drawing/2014/main" id="{5E42EB78-41E8-51B8-59DE-3E9E907ED975}"/>
              </a:ext>
            </a:extLst>
          </p:cNvPr>
          <p:cNvSpPr txBox="1"/>
          <p:nvPr/>
        </p:nvSpPr>
        <p:spPr>
          <a:xfrm>
            <a:off x="3927778" y="5673942"/>
            <a:ext cx="4336444" cy="461665"/>
          </a:xfrm>
          <a:prstGeom prst="rect">
            <a:avLst/>
          </a:prstGeom>
          <a:noFill/>
        </p:spPr>
        <p:txBody>
          <a:bodyPr wrap="none" rtlCol="0">
            <a:spAutoFit/>
          </a:bodyPr>
          <a:lstStyle/>
          <a:p>
            <a:pPr algn="l"/>
            <a:r>
              <a:rPr lang="en-US" altLang="zh-CN" sz="2400" dirty="0">
                <a:solidFill>
                  <a:schemeClr val="tx2"/>
                </a:solidFill>
                <a:ea typeface="微软雅黑" panose="020B0503020204020204" pitchFamily="34" charset="-122"/>
              </a:rPr>
              <a:t>Low frequency task learns fast</a:t>
            </a:r>
            <a:endParaRPr lang="zh-CN" altLang="en-US" sz="24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489472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B38EF-58C0-DE40-EA87-5D467A67B595}"/>
              </a:ext>
            </a:extLst>
          </p:cNvPr>
          <p:cNvSpPr>
            <a:spLocks noGrp="1"/>
          </p:cNvSpPr>
          <p:nvPr>
            <p:ph type="title"/>
          </p:nvPr>
        </p:nvSpPr>
        <p:spPr/>
        <p:txBody>
          <a:bodyPr/>
          <a:lstStyle/>
          <a:p>
            <a:r>
              <a:rPr kumimoji="1" lang="en-US" altLang="zh-CN" dirty="0"/>
              <a:t>Mechanism</a:t>
            </a:r>
            <a:endParaRPr kumimoji="1" lang="zh-CN" altLang="en-US" dirty="0"/>
          </a:p>
        </p:txBody>
      </p:sp>
      <p:sp>
        <p:nvSpPr>
          <p:cNvPr id="3" name="内容占位符 2">
            <a:extLst>
              <a:ext uri="{FF2B5EF4-FFF2-40B4-BE49-F238E27FC236}">
                <a16:creationId xmlns:a16="http://schemas.microsoft.com/office/drawing/2014/main" id="{F6A5623D-F791-530E-B36B-8EFAD11EF880}"/>
              </a:ext>
            </a:extLst>
          </p:cNvPr>
          <p:cNvSpPr>
            <a:spLocks noGrp="1"/>
          </p:cNvSpPr>
          <p:nvPr>
            <p:ph idx="1"/>
          </p:nvPr>
        </p:nvSpPr>
        <p:spPr/>
        <p:txBody>
          <a:bodyPr/>
          <a:lstStyle/>
          <a:p>
            <a:r>
              <a:rPr kumimoji="1" lang="en-US" altLang="zh-CN" b="0" dirty="0">
                <a:latin typeface="+mn-lt"/>
              </a:rPr>
              <a:t>Shift operation</a:t>
            </a:r>
          </a:p>
          <a:p>
            <a:pPr lvl="1"/>
            <a:r>
              <a:rPr kumimoji="1" lang="en-US" altLang="zh-CN" b="0" dirty="0">
                <a:latin typeface="+mn-lt"/>
              </a:rPr>
              <a:t>Q and K parallel for different rows</a:t>
            </a:r>
          </a:p>
          <a:p>
            <a:r>
              <a:rPr kumimoji="1" lang="en-US" altLang="zh-CN" b="0" dirty="0">
                <a:latin typeface="+mn-lt"/>
              </a:rPr>
              <a:t>Fusion operation</a:t>
            </a:r>
          </a:p>
          <a:p>
            <a:pPr lvl="1"/>
            <a:r>
              <a:rPr kumimoji="1" lang="en-US" altLang="zh-CN" b="0" dirty="0" err="1">
                <a:latin typeface="+mn-lt"/>
              </a:rPr>
              <a:t>resnet</a:t>
            </a:r>
            <a:endParaRPr kumimoji="1" lang="en-US" altLang="zh-CN" b="0" dirty="0">
              <a:latin typeface="+mn-lt"/>
            </a:endParaRPr>
          </a:p>
          <a:p>
            <a:r>
              <a:rPr lang="en-US" altLang="zh-CN" b="0" dirty="0">
                <a:latin typeface="+mn-lt"/>
              </a:rPr>
              <a:t>Broadcast</a:t>
            </a:r>
            <a:r>
              <a:rPr kumimoji="1" lang="en-US" altLang="zh-CN" b="0" dirty="0">
                <a:latin typeface="+mn-lt"/>
              </a:rPr>
              <a:t> operation</a:t>
            </a:r>
          </a:p>
          <a:p>
            <a:pPr lvl="1"/>
            <a:r>
              <a:rPr kumimoji="1" lang="en-US" altLang="zh-CN" b="0" dirty="0">
                <a:latin typeface="+mn-lt"/>
              </a:rPr>
              <a:t>Anchor special direction</a:t>
            </a:r>
            <a:endParaRPr kumimoji="1" lang="zh-CN" altLang="en-US" b="0" dirty="0">
              <a:latin typeface="+mn-lt"/>
            </a:endParaRPr>
          </a:p>
        </p:txBody>
      </p:sp>
    </p:spTree>
    <p:extLst>
      <p:ext uri="{BB962C8B-B14F-4D97-AF65-F5344CB8AC3E}">
        <p14:creationId xmlns:p14="http://schemas.microsoft.com/office/powerpoint/2010/main" val="2430278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8C3D4DD-141C-CCF0-325D-BF4BB4105A89}"/>
              </a:ext>
            </a:extLst>
          </p:cNvPr>
          <p:cNvSpPr txBox="1"/>
          <p:nvPr/>
        </p:nvSpPr>
        <p:spPr>
          <a:xfrm>
            <a:off x="235861" y="1801545"/>
            <a:ext cx="5585277"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1" i="0" u="none" strike="noStrike" kern="1200" cap="none" spc="0" normalizeH="0" baseline="0" noProof="0" dirty="0">
                <a:ln>
                  <a:noFill/>
                </a:ln>
                <a:solidFill>
                  <a:srgbClr val="242C2D"/>
                </a:solidFill>
                <a:effectLst/>
                <a:uLnTx/>
                <a:uFillTx/>
                <a:latin typeface="Book Antiqua"/>
                <a:ea typeface="黑体"/>
                <a:cs typeface="+mn-cs"/>
              </a:rPr>
              <a:t>Biological similarity: </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Mice have a high degree of physiological and genetic similarity to humans.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1" i="0" u="none" strike="noStrike" kern="1200" cap="none" spc="0" normalizeH="0" baseline="0" noProof="0" dirty="0">
              <a:ln>
                <a:noFill/>
              </a:ln>
              <a:solidFill>
                <a:srgbClr val="242C2D"/>
              </a:solidFill>
              <a:effectLst/>
              <a:uLnTx/>
              <a:uFillTx/>
              <a:latin typeface="Book Antiqua"/>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1" i="0" u="none" strike="noStrike" kern="1200" cap="none" spc="0" normalizeH="0" baseline="0" noProof="0" dirty="0">
                <a:ln>
                  <a:noFill/>
                </a:ln>
                <a:solidFill>
                  <a:srgbClr val="242C2D"/>
                </a:solidFill>
                <a:effectLst/>
                <a:uLnTx/>
                <a:uFillTx/>
                <a:latin typeface="Book Antiqua"/>
                <a:ea typeface="黑体"/>
                <a:cs typeface="+mn-cs"/>
              </a:rPr>
              <a:t>Low time consumption: </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Mice have a shorter life cycle.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242C2D"/>
              </a:solidFill>
              <a:effectLst/>
              <a:uLnTx/>
              <a:uFillTx/>
              <a:latin typeface="Book Antiqua"/>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1" i="0" u="none" strike="noStrike" kern="1200" cap="none" spc="0" normalizeH="0" baseline="0" noProof="0" dirty="0">
                <a:ln>
                  <a:noFill/>
                </a:ln>
                <a:solidFill>
                  <a:srgbClr val="242C2D"/>
                </a:solidFill>
                <a:effectLst/>
                <a:uLnTx/>
                <a:uFillTx/>
                <a:latin typeface="Book Antiqua"/>
                <a:ea typeface="黑体"/>
                <a:cs typeface="+mn-cs"/>
              </a:rPr>
              <a:t>High cost-effectiveness: </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Mice are easier to breed and maintain, resulting in lower research costs.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800" b="0" i="0" u="none" strike="noStrike" kern="1200" cap="none" spc="0" normalizeH="0" baseline="0" noProof="0" dirty="0">
              <a:ln>
                <a:noFill/>
              </a:ln>
              <a:solidFill>
                <a:srgbClr val="242C2D"/>
              </a:solidFill>
              <a:effectLst/>
              <a:uLnTx/>
              <a:uFillTx/>
              <a:latin typeface="Book Antiqua"/>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1" i="0" u="none" strike="noStrike" kern="1200" cap="none" spc="0" normalizeH="0" baseline="0" noProof="0" dirty="0">
                <a:ln>
                  <a:noFill/>
                </a:ln>
                <a:solidFill>
                  <a:srgbClr val="242C2D"/>
                </a:solidFill>
                <a:effectLst/>
                <a:uLnTx/>
                <a:uFillTx/>
                <a:latin typeface="Book Antiqua"/>
                <a:ea typeface="黑体"/>
                <a:cs typeface="+mn-cs"/>
              </a:rPr>
              <a:t>Manipulable and controllable variables: </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Mice genes can be easily modified, enabling the creation of specific gene knockout or </a:t>
            </a:r>
            <a:r>
              <a:rPr kumimoji="0" lang="en-US" altLang="zh-CN" sz="1800" b="0" i="0" u="none" strike="noStrike" kern="1200" cap="none" spc="0" normalizeH="0" baseline="0" noProof="0" dirty="0" err="1">
                <a:ln>
                  <a:noFill/>
                </a:ln>
                <a:solidFill>
                  <a:srgbClr val="242C2D"/>
                </a:solidFill>
                <a:effectLst/>
                <a:uLnTx/>
                <a:uFillTx/>
                <a:latin typeface="Book Antiqua"/>
                <a:ea typeface="黑体"/>
                <a:cs typeface="+mn-cs"/>
              </a:rPr>
              <a:t>knockin</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 models.</a:t>
            </a:r>
          </a:p>
        </p:txBody>
      </p:sp>
      <p:sp>
        <p:nvSpPr>
          <p:cNvPr id="8" name="标题 7">
            <a:extLst>
              <a:ext uri="{FF2B5EF4-FFF2-40B4-BE49-F238E27FC236}">
                <a16:creationId xmlns:a16="http://schemas.microsoft.com/office/drawing/2014/main" id="{8EFD7BEA-6620-E212-1339-DA52EAA4DA6A}"/>
              </a:ext>
            </a:extLst>
          </p:cNvPr>
          <p:cNvSpPr>
            <a:spLocks noGrp="1"/>
          </p:cNvSpPr>
          <p:nvPr>
            <p:ph type="title"/>
          </p:nvPr>
        </p:nvSpPr>
        <p:spPr/>
        <p:txBody>
          <a:bodyPr/>
          <a:lstStyle/>
          <a:p>
            <a:r>
              <a:rPr lang="en-US" altLang="zh-CN" dirty="0"/>
              <a:t>How to study?</a:t>
            </a:r>
            <a:endParaRPr lang="zh-CN" altLang="en-US" dirty="0"/>
          </a:p>
        </p:txBody>
      </p:sp>
      <p:sp>
        <p:nvSpPr>
          <p:cNvPr id="10" name="文本框 9">
            <a:extLst>
              <a:ext uri="{FF2B5EF4-FFF2-40B4-BE49-F238E27FC236}">
                <a16:creationId xmlns:a16="http://schemas.microsoft.com/office/drawing/2014/main" id="{C59966D4-42B6-A0E5-F6CB-B1B07C7849DA}"/>
              </a:ext>
            </a:extLst>
          </p:cNvPr>
          <p:cNvSpPr txBox="1"/>
          <p:nvPr/>
        </p:nvSpPr>
        <p:spPr>
          <a:xfrm>
            <a:off x="889612" y="992088"/>
            <a:ext cx="768476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374151"/>
                </a:solidFill>
                <a:effectLst/>
                <a:uLnTx/>
                <a:uFillTx/>
                <a:latin typeface="Book Antiqua"/>
                <a:ea typeface="黑体"/>
                <a:cs typeface="+mn-cs"/>
              </a:rPr>
              <a:t>Conducting diabetes research using mice</a:t>
            </a:r>
            <a:endParaRPr kumimoji="0" lang="zh-CN" altLang="en-US" sz="2800" b="0" i="0" u="none" strike="noStrike" kern="1200" cap="none" spc="0" normalizeH="0" baseline="0" noProof="0" dirty="0">
              <a:ln>
                <a:noFill/>
              </a:ln>
              <a:solidFill>
                <a:srgbClr val="242C2D"/>
              </a:solidFill>
              <a:effectLst/>
              <a:uLnTx/>
              <a:uFillTx/>
              <a:latin typeface="Book Antiqua"/>
              <a:ea typeface="黑体"/>
              <a:cs typeface="+mn-cs"/>
            </a:endParaRPr>
          </a:p>
        </p:txBody>
      </p:sp>
      <p:pic>
        <p:nvPicPr>
          <p:cNvPr id="3" name="图片 2">
            <a:extLst>
              <a:ext uri="{FF2B5EF4-FFF2-40B4-BE49-F238E27FC236}">
                <a16:creationId xmlns:a16="http://schemas.microsoft.com/office/drawing/2014/main" id="{C0F28DF6-2704-9C35-633B-9C1F9C1F1068}"/>
              </a:ext>
            </a:extLst>
          </p:cNvPr>
          <p:cNvPicPr>
            <a:picLocks noChangeAspect="1"/>
          </p:cNvPicPr>
          <p:nvPr/>
        </p:nvPicPr>
        <p:blipFill>
          <a:blip r:embed="rId3"/>
          <a:stretch>
            <a:fillRect/>
          </a:stretch>
        </p:blipFill>
        <p:spPr>
          <a:xfrm>
            <a:off x="6096000" y="1692384"/>
            <a:ext cx="5860139" cy="3911643"/>
          </a:xfrm>
          <a:prstGeom prst="rect">
            <a:avLst/>
          </a:prstGeom>
        </p:spPr>
      </p:pic>
    </p:spTree>
    <p:extLst>
      <p:ext uri="{BB962C8B-B14F-4D97-AF65-F5344CB8AC3E}">
        <p14:creationId xmlns:p14="http://schemas.microsoft.com/office/powerpoint/2010/main" val="71732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C31-6FB9-30B6-2BF0-E8E473C69CF0}"/>
              </a:ext>
            </a:extLst>
          </p:cNvPr>
          <p:cNvSpPr>
            <a:spLocks noGrp="1"/>
          </p:cNvSpPr>
          <p:nvPr>
            <p:ph type="title"/>
          </p:nvPr>
        </p:nvSpPr>
        <p:spPr/>
        <p:txBody>
          <a:bodyPr/>
          <a:lstStyle/>
          <a:p>
            <a:r>
              <a:rPr lang="en-US" altLang="zh-CN" dirty="0"/>
              <a:t>Anchor function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DCB7F6-799D-BB7D-577C-776F6BD5F5A5}"/>
                  </a:ext>
                </a:extLst>
              </p:cNvPr>
              <p:cNvSpPr>
                <a:spLocks noGrp="1"/>
              </p:cNvSpPr>
              <p:nvPr>
                <p:ph idx="1"/>
              </p:nvPr>
            </p:nvSpPr>
            <p:spPr>
              <a:xfrm>
                <a:off x="435907" y="954825"/>
                <a:ext cx="11429516" cy="4614314"/>
              </a:xfrm>
            </p:spPr>
            <p:txBody>
              <a:bodyPr/>
              <a:lstStyle/>
              <a:p>
                <a:r>
                  <a:rPr lang="en-US" altLang="zh-CN" sz="2800" b="0" dirty="0">
                    <a:latin typeface="+mn-lt"/>
                    <a:ea typeface="+mn-ea"/>
                  </a:rPr>
                  <a:t>Identity learning anchor function</a:t>
                </a:r>
              </a:p>
              <a:p>
                <a:pPr lvl="1"/>
                <a:r>
                  <a:rPr lang="en-US" altLang="zh-CN" b="0" dirty="0">
                    <a:latin typeface="+mn-lt"/>
                  </a:rPr>
                  <a:t>anchor set</a:t>
                </a:r>
                <a:r>
                  <a:rPr lang="en-US" altLang="zh-CN" b="0" dirty="0">
                    <a:latin typeface="LMRoman10-Regular-Identity-H"/>
                  </a:rPr>
                  <a:t> </a:t>
                </a:r>
                <a:r>
                  <a:rPr lang="en-US" altLang="zh-CN" b="0" dirty="0">
                    <a:latin typeface="+mn-lt"/>
                  </a:rPr>
                  <a:t>{3}</a:t>
                </a:r>
                <a:r>
                  <a:rPr lang="en-US" altLang="zh-CN" b="0" dirty="0">
                    <a:latin typeface="LMRoman10-Regular-Identity-H"/>
                  </a:rPr>
                  <a:t>; </a:t>
                </a:r>
                <a14:m>
                  <m:oMath xmlns:m="http://schemas.openxmlformats.org/officeDocument/2006/math">
                    <m:r>
                      <a:rPr lang="en-US" altLang="zh-CN" b="0" i="1">
                        <a:latin typeface="Cambria Math" panose="02040503050406030204" pitchFamily="18" charset="0"/>
                      </a:rPr>
                      <m:t>𝑔</m:t>
                    </m:r>
                    <m:d>
                      <m:dPr>
                        <m:ctrlPr>
                          <a:rPr lang="en-US" altLang="zh-CN" b="0" i="1" smtClean="0">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43, 33, 13, </m:t>
                            </m:r>
                            <m:r>
                              <a:rPr lang="en-US" altLang="zh-CN" b="0" i="1" smtClean="0">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20</m:t>
                            </m:r>
                            <m:r>
                              <a:rPr lang="en-US" altLang="zh-CN" b="0" i="1">
                                <a:latin typeface="Cambria Math" panose="02040503050406030204" pitchFamily="18" charset="0"/>
                              </a:rPr>
                              <m:t>, 89, 44</m:t>
                            </m:r>
                          </m:e>
                        </m:d>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solidFill>
                          <a:srgbClr val="7030A0"/>
                        </a:solidFill>
                        <a:latin typeface="Cambria Math" panose="02040503050406030204" pitchFamily="18" charset="0"/>
                      </a:rPr>
                      <m:t>20</m:t>
                    </m:r>
                  </m:oMath>
                </a14:m>
                <a:r>
                  <a:rPr lang="en-US" altLang="zh-CN" dirty="0"/>
                  <a:t>; </a:t>
                </a:r>
                <a14:m>
                  <m:oMath xmlns:m="http://schemas.openxmlformats.org/officeDocument/2006/math">
                    <m:r>
                      <a:rPr lang="en-US" altLang="zh-CN" b="0" i="1">
                        <a:latin typeface="Cambria Math" panose="02040503050406030204" pitchFamily="18" charset="0"/>
                      </a:rPr>
                      <m:t>𝑔</m:t>
                    </m:r>
                    <m:d>
                      <m:dPr>
                        <m:ctrlPr>
                          <a:rPr lang="en-US" altLang="zh-CN" b="0" i="1">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smtClean="0">
                                <a:latin typeface="Cambria Math" panose="02040503050406030204" pitchFamily="18" charset="0"/>
                              </a:rPr>
                              <m:t>23</m:t>
                            </m:r>
                            <m:r>
                              <a:rPr lang="en-US" altLang="zh-CN" b="0" i="1">
                                <a:latin typeface="Cambria Math" panose="02040503050406030204" pitchFamily="18" charset="0"/>
                              </a:rPr>
                              <m:t>, </m:t>
                            </m:r>
                            <m:r>
                              <a:rPr lang="en-US" altLang="zh-CN" b="0" i="1" smtClean="0">
                                <a:latin typeface="Cambria Math" panose="02040503050406030204" pitchFamily="18" charset="0"/>
                              </a:rPr>
                              <m:t>12</m:t>
                            </m:r>
                            <m:r>
                              <a:rPr lang="en-US" altLang="zh-CN" b="0" i="1">
                                <a:latin typeface="Cambria Math" panose="02040503050406030204" pitchFamily="18" charset="0"/>
                              </a:rPr>
                              <m:t>, </m:t>
                            </m:r>
                            <m:r>
                              <a:rPr lang="en-US" altLang="zh-CN" b="0" i="1" smtClean="0">
                                <a:latin typeface="Cambria Math" panose="02040503050406030204" pitchFamily="18" charset="0"/>
                              </a:rPr>
                              <m:t>7</m:t>
                            </m:r>
                            <m:r>
                              <a:rPr lang="en-US" altLang="zh-CN" b="0" i="1">
                                <a:latin typeface="Cambria Math" panose="02040503050406030204" pitchFamily="18" charset="0"/>
                              </a:rPr>
                              <m:t>3, </m:t>
                            </m:r>
                            <m:r>
                              <a:rPr lang="en-US" altLang="zh-CN" b="0" i="1">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45</m:t>
                            </m:r>
                            <m:r>
                              <a:rPr lang="en-US" altLang="zh-CN" b="0" i="1">
                                <a:latin typeface="Cambria Math" panose="02040503050406030204" pitchFamily="18" charset="0"/>
                              </a:rPr>
                              <m:t>, </m:t>
                            </m:r>
                            <m:r>
                              <a:rPr lang="en-US" altLang="zh-CN" b="0" i="1" smtClean="0">
                                <a:latin typeface="Cambria Math" panose="02040503050406030204" pitchFamily="18" charset="0"/>
                              </a:rPr>
                              <m:t>4</m:t>
                            </m:r>
                            <m:r>
                              <a:rPr lang="en-US" altLang="zh-CN" b="0" i="1">
                                <a:latin typeface="Cambria Math" panose="02040503050406030204" pitchFamily="18" charset="0"/>
                              </a:rPr>
                              <m:t>8, </m:t>
                            </m:r>
                            <m:r>
                              <a:rPr lang="en-US" altLang="zh-CN" b="0" i="1" smtClean="0">
                                <a:latin typeface="Cambria Math" panose="02040503050406030204" pitchFamily="18" charset="0"/>
                              </a:rPr>
                              <m:t>8</m:t>
                            </m:r>
                            <m:r>
                              <a:rPr lang="en-US" altLang="zh-CN" b="0" i="1">
                                <a:latin typeface="Cambria Math" panose="02040503050406030204" pitchFamily="18" charset="0"/>
                              </a:rPr>
                              <m:t>4</m:t>
                            </m:r>
                          </m:e>
                        </m:d>
                        <m:r>
                          <a:rPr lang="en-US" altLang="zh-CN" b="0" i="1">
                            <a:latin typeface="Cambria Math" panose="02040503050406030204" pitchFamily="18" charset="0"/>
                          </a:rPr>
                          <m:t>;3</m:t>
                        </m:r>
                      </m:e>
                    </m:d>
                    <m:r>
                      <a:rPr lang="en-US" altLang="zh-CN" b="0" i="1">
                        <a:latin typeface="Cambria Math" panose="02040503050406030204" pitchFamily="18" charset="0"/>
                      </a:rPr>
                      <m:t>=</m:t>
                    </m:r>
                    <m:r>
                      <a:rPr lang="en-US" altLang="zh-CN" b="0" i="1" smtClean="0">
                        <a:solidFill>
                          <a:srgbClr val="7030A0"/>
                        </a:solidFill>
                        <a:latin typeface="Cambria Math" panose="02040503050406030204" pitchFamily="18" charset="0"/>
                      </a:rPr>
                      <m:t>45</m:t>
                    </m:r>
                  </m:oMath>
                </a14:m>
                <a:endParaRPr lang="zh-CN" altLang="en-US" dirty="0"/>
              </a:p>
            </p:txBody>
          </p:sp>
        </mc:Choice>
        <mc:Fallback xmlns="">
          <p:sp>
            <p:nvSpPr>
              <p:cNvPr id="3" name="内容占位符 2">
                <a:extLst>
                  <a:ext uri="{FF2B5EF4-FFF2-40B4-BE49-F238E27FC236}">
                    <a16:creationId xmlns:a16="http://schemas.microsoft.com/office/drawing/2014/main" id="{5BDCB7F6-799D-BB7D-577C-776F6BD5F5A5}"/>
                  </a:ext>
                </a:extLst>
              </p:cNvPr>
              <p:cNvSpPr>
                <a:spLocks noGrp="1" noRot="1" noChangeAspect="1" noMove="1" noResize="1" noEditPoints="1" noAdjustHandles="1" noChangeArrowheads="1" noChangeShapeType="1" noTextEdit="1"/>
              </p:cNvSpPr>
              <p:nvPr>
                <p:ph idx="1"/>
              </p:nvPr>
            </p:nvSpPr>
            <p:spPr>
              <a:xfrm>
                <a:off x="435907" y="954825"/>
                <a:ext cx="11429516" cy="4614314"/>
              </a:xfrm>
              <a:blipFill>
                <a:blip r:embed="rId2"/>
                <a:stretch>
                  <a:fillRect t="-118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3B2D77EF-F6A0-A936-9699-027DF6E4A00A}"/>
              </a:ext>
            </a:extLst>
          </p:cNvPr>
          <p:cNvSpPr txBox="1"/>
          <p:nvPr/>
        </p:nvSpPr>
        <p:spPr>
          <a:xfrm>
            <a:off x="3328174" y="2032552"/>
            <a:ext cx="2903661" cy="400110"/>
          </a:xfrm>
          <a:prstGeom prst="rect">
            <a:avLst/>
          </a:prstGeom>
          <a:noFill/>
        </p:spPr>
        <p:txBody>
          <a:bodyPr wrap="square" rtlCol="0">
            <a:spAutoFit/>
          </a:bodyPr>
          <a:lstStyle/>
          <a:p>
            <a:pPr algn="l"/>
            <a:r>
              <a:rPr lang="en-US" altLang="zh-CN" sz="2000" dirty="0"/>
              <a:t>Anchor</a:t>
            </a:r>
            <a:r>
              <a:rPr lang="zh-CN" altLang="en-US" sz="2000" dirty="0"/>
              <a:t>：</a:t>
            </a:r>
            <a:r>
              <a:rPr lang="en-US" altLang="zh-CN" sz="2000" dirty="0"/>
              <a:t>3</a:t>
            </a:r>
            <a:r>
              <a:rPr lang="zh-CN" altLang="en-US" sz="2000" dirty="0"/>
              <a:t>；</a:t>
            </a:r>
            <a:r>
              <a:rPr lang="en-US" altLang="zh-CN" sz="2000" dirty="0"/>
              <a:t>key: 20</a:t>
            </a:r>
            <a:endParaRPr lang="zh-CN" altLang="en-US" sz="2000" dirty="0"/>
          </a:p>
        </p:txBody>
      </p:sp>
      <p:sp>
        <p:nvSpPr>
          <p:cNvPr id="6" name="文本框 5">
            <a:extLst>
              <a:ext uri="{FF2B5EF4-FFF2-40B4-BE49-F238E27FC236}">
                <a16:creationId xmlns:a16="http://schemas.microsoft.com/office/drawing/2014/main" id="{FB2FD842-E30E-75C8-8E9A-FE704DFF9648}"/>
              </a:ext>
            </a:extLst>
          </p:cNvPr>
          <p:cNvSpPr txBox="1"/>
          <p:nvPr/>
        </p:nvSpPr>
        <p:spPr>
          <a:xfrm>
            <a:off x="7348552" y="1984883"/>
            <a:ext cx="2903661" cy="400110"/>
          </a:xfrm>
          <a:prstGeom prst="rect">
            <a:avLst/>
          </a:prstGeom>
          <a:noFill/>
        </p:spPr>
        <p:txBody>
          <a:bodyPr wrap="square" rtlCol="0">
            <a:spAutoFit/>
          </a:bodyPr>
          <a:lstStyle/>
          <a:p>
            <a:pPr algn="l"/>
            <a:r>
              <a:rPr lang="en-US" altLang="zh-CN" sz="2000" dirty="0"/>
              <a:t>Anchor</a:t>
            </a:r>
            <a:r>
              <a:rPr lang="zh-CN" altLang="en-US" sz="2000" dirty="0"/>
              <a:t>：</a:t>
            </a:r>
            <a:r>
              <a:rPr lang="en-US" altLang="zh-CN" sz="2000" dirty="0"/>
              <a:t>3</a:t>
            </a:r>
            <a:r>
              <a:rPr lang="zh-CN" altLang="en-US" sz="2000" dirty="0"/>
              <a:t>；</a:t>
            </a:r>
            <a:r>
              <a:rPr lang="en-US" altLang="zh-CN" sz="2000" dirty="0"/>
              <a:t>key: 45</a:t>
            </a:r>
            <a:endParaRPr lang="zh-CN" altLang="en-US" sz="2000" dirty="0"/>
          </a:p>
        </p:txBody>
      </p:sp>
      <p:sp>
        <p:nvSpPr>
          <p:cNvPr id="10" name="文本框 9">
            <a:extLst>
              <a:ext uri="{FF2B5EF4-FFF2-40B4-BE49-F238E27FC236}">
                <a16:creationId xmlns:a16="http://schemas.microsoft.com/office/drawing/2014/main" id="{27119F5B-D4B1-06C4-4241-5FACBC59782C}"/>
              </a:ext>
            </a:extLst>
          </p:cNvPr>
          <p:cNvSpPr txBox="1"/>
          <p:nvPr/>
        </p:nvSpPr>
        <p:spPr>
          <a:xfrm>
            <a:off x="0" y="6334780"/>
            <a:ext cx="9882135" cy="523220"/>
          </a:xfrm>
          <a:prstGeom prst="rect">
            <a:avLst/>
          </a:prstGeom>
          <a:noFill/>
        </p:spPr>
        <p:txBody>
          <a:bodyPr wrap="square">
            <a:spAutoFit/>
          </a:bodyPr>
          <a:lstStyle/>
          <a:p>
            <a:r>
              <a:rPr lang="en-US" altLang="zh-CN" sz="1400" b="0" i="0" dirty="0">
                <a:solidFill>
                  <a:schemeClr val="bg1"/>
                </a:solidFill>
                <a:effectLst/>
                <a:latin typeface="Georgia" panose="02040502050405020303" pitchFamily="18" charset="0"/>
              </a:rPr>
              <a:t> </a:t>
            </a:r>
            <a:r>
              <a:rPr lang="en-US" altLang="zh-CN" sz="1400" b="0" i="0" dirty="0" err="1">
                <a:solidFill>
                  <a:schemeClr val="bg1"/>
                </a:solidFill>
                <a:effectLst/>
                <a:latin typeface="Georgia" panose="02040502050405020303" pitchFamily="18" charset="0"/>
              </a:rPr>
              <a:t>Zhongwang</a:t>
            </a:r>
            <a:r>
              <a:rPr lang="en-US" altLang="zh-CN" sz="1400" b="0" i="0" dirty="0">
                <a:solidFill>
                  <a:schemeClr val="bg1"/>
                </a:solidFill>
                <a:effectLst/>
                <a:latin typeface="Georgia" panose="02040502050405020303" pitchFamily="18" charset="0"/>
              </a:rPr>
              <a:t> Zhang#, </a:t>
            </a:r>
            <a:r>
              <a:rPr lang="en-US" altLang="zh-CN" sz="1400" b="0" i="0" dirty="0" err="1">
                <a:solidFill>
                  <a:schemeClr val="bg1"/>
                </a:solidFill>
                <a:effectLst/>
                <a:latin typeface="Georgia" panose="02040502050405020303" pitchFamily="18" charset="0"/>
              </a:rPr>
              <a:t>Zhiwei</a:t>
            </a:r>
            <a:r>
              <a:rPr lang="en-US" altLang="zh-CN" sz="1400" b="0" i="0" dirty="0">
                <a:solidFill>
                  <a:schemeClr val="bg1"/>
                </a:solidFill>
                <a:effectLst/>
                <a:latin typeface="Georgia" panose="02040502050405020303" pitchFamily="18" charset="0"/>
              </a:rPr>
              <a:t> Wang#, Junjie Yao, </a:t>
            </a:r>
            <a:r>
              <a:rPr lang="en-US" altLang="zh-CN" sz="1400" b="0" i="0" dirty="0" err="1">
                <a:solidFill>
                  <a:schemeClr val="bg1"/>
                </a:solidFill>
                <a:effectLst/>
                <a:latin typeface="Georgia" panose="02040502050405020303" pitchFamily="18" charset="0"/>
              </a:rPr>
              <a:t>Zhangchen</a:t>
            </a:r>
            <a:r>
              <a:rPr lang="en-US" altLang="zh-CN" sz="1400" b="0" i="0" dirty="0">
                <a:solidFill>
                  <a:schemeClr val="bg1"/>
                </a:solidFill>
                <a:effectLst/>
                <a:latin typeface="Georgia" panose="02040502050405020303" pitchFamily="18" charset="0"/>
              </a:rPr>
              <a:t> Zhou, </a:t>
            </a:r>
            <a:r>
              <a:rPr lang="en-US" altLang="zh-CN" sz="1400" b="0" i="0" dirty="0" err="1">
                <a:solidFill>
                  <a:schemeClr val="bg1"/>
                </a:solidFill>
                <a:effectLst/>
                <a:latin typeface="Georgia" panose="02040502050405020303" pitchFamily="18" charset="0"/>
              </a:rPr>
              <a:t>Xiaolong</a:t>
            </a:r>
            <a:r>
              <a:rPr lang="en-US" altLang="zh-CN" sz="1400" b="0" i="0" dirty="0">
                <a:solidFill>
                  <a:schemeClr val="bg1"/>
                </a:solidFill>
                <a:effectLst/>
                <a:latin typeface="Georgia" panose="02040502050405020303" pitchFamily="18" charset="0"/>
              </a:rPr>
              <a:t> Li, </a:t>
            </a:r>
            <a:r>
              <a:rPr lang="en-US" altLang="zh-CN" sz="1400" b="0" i="0" dirty="0" err="1">
                <a:solidFill>
                  <a:schemeClr val="bg1"/>
                </a:solidFill>
                <a:effectLst/>
                <a:latin typeface="Georgia" panose="02040502050405020303" pitchFamily="18" charset="0"/>
              </a:rPr>
              <a:t>Weinan</a:t>
            </a:r>
            <a:r>
              <a:rPr lang="en-US" altLang="zh-CN" sz="1400" b="0" i="0" dirty="0">
                <a:solidFill>
                  <a:schemeClr val="bg1"/>
                </a:solidFill>
                <a:effectLst/>
                <a:latin typeface="Georgia" panose="02040502050405020303" pitchFamily="18" charset="0"/>
              </a:rPr>
              <a:t> E, </a:t>
            </a:r>
            <a:r>
              <a:rPr lang="en-US" altLang="zh-CN" sz="1400" b="1" i="0" dirty="0">
                <a:solidFill>
                  <a:schemeClr val="bg1"/>
                </a:solidFill>
                <a:effectLst/>
                <a:latin typeface="Georgia" panose="02040502050405020303" pitchFamily="18" charset="0"/>
              </a:rPr>
              <a:t>Zhi-Qin John Xu*</a:t>
            </a:r>
            <a:r>
              <a:rPr lang="en-US" altLang="zh-CN" sz="1400" b="0" i="0" dirty="0">
                <a:solidFill>
                  <a:schemeClr val="bg1"/>
                </a:solidFill>
                <a:effectLst/>
                <a:latin typeface="Georgia" panose="02040502050405020303" pitchFamily="18" charset="0"/>
              </a:rPr>
              <a:t>, Anchor function: a type of benchmark functions for studying language models, </a:t>
            </a:r>
            <a:r>
              <a:rPr lang="en-US" altLang="zh-CN" sz="1400" b="0" i="0" dirty="0" err="1">
                <a:solidFill>
                  <a:schemeClr val="bg1"/>
                </a:solidFill>
                <a:effectLst/>
                <a:latin typeface="Georgia" panose="02040502050405020303" pitchFamily="18" charset="0"/>
              </a:rPr>
              <a:t>arxiv</a:t>
            </a:r>
            <a:r>
              <a:rPr lang="en-US" altLang="zh-CN" sz="1400" b="0" i="0" dirty="0">
                <a:solidFill>
                  <a:schemeClr val="bg1"/>
                </a:solidFill>
                <a:effectLst/>
                <a:latin typeface="Georgia" panose="02040502050405020303" pitchFamily="18" charset="0"/>
              </a:rPr>
              <a:t> 2401.08309</a:t>
            </a:r>
            <a:endParaRPr lang="zh-CN" altLang="en-US" sz="1400" dirty="0">
              <a:solidFill>
                <a:schemeClr val="bg1"/>
              </a:solidFill>
            </a:endParaRPr>
          </a:p>
        </p:txBody>
      </p:sp>
      <p:pic>
        <p:nvPicPr>
          <p:cNvPr id="7" name="图片 6">
            <a:extLst>
              <a:ext uri="{FF2B5EF4-FFF2-40B4-BE49-F238E27FC236}">
                <a16:creationId xmlns:a16="http://schemas.microsoft.com/office/drawing/2014/main" id="{7C2B840E-2722-0AF8-BC8C-9DA5284ECCE7}"/>
              </a:ext>
            </a:extLst>
          </p:cNvPr>
          <p:cNvPicPr>
            <a:picLocks noChangeAspect="1"/>
          </p:cNvPicPr>
          <p:nvPr/>
        </p:nvPicPr>
        <p:blipFill>
          <a:blip r:embed="rId3"/>
          <a:stretch>
            <a:fillRect/>
          </a:stretch>
        </p:blipFill>
        <p:spPr>
          <a:xfrm>
            <a:off x="3276685" y="2505878"/>
            <a:ext cx="4848031" cy="818320"/>
          </a:xfrm>
          <a:prstGeom prst="rect">
            <a:avLst/>
          </a:prstGeom>
        </p:spPr>
      </p:pic>
      <p:pic>
        <p:nvPicPr>
          <p:cNvPr id="13" name="图片 12">
            <a:extLst>
              <a:ext uri="{FF2B5EF4-FFF2-40B4-BE49-F238E27FC236}">
                <a16:creationId xmlns:a16="http://schemas.microsoft.com/office/drawing/2014/main" id="{AE83353A-F45E-7B74-5FA5-F13DD216F9EB}"/>
              </a:ext>
            </a:extLst>
          </p:cNvPr>
          <p:cNvPicPr>
            <a:picLocks noChangeAspect="1"/>
          </p:cNvPicPr>
          <p:nvPr/>
        </p:nvPicPr>
        <p:blipFill>
          <a:blip r:embed="rId4"/>
          <a:stretch>
            <a:fillRect/>
          </a:stretch>
        </p:blipFill>
        <p:spPr>
          <a:xfrm>
            <a:off x="1103397" y="3397415"/>
            <a:ext cx="9690294" cy="2905300"/>
          </a:xfrm>
          <a:prstGeom prst="rect">
            <a:avLst/>
          </a:prstGeom>
        </p:spPr>
      </p:pic>
    </p:spTree>
    <p:extLst>
      <p:ext uri="{BB962C8B-B14F-4D97-AF65-F5344CB8AC3E}">
        <p14:creationId xmlns:p14="http://schemas.microsoft.com/office/powerpoint/2010/main" val="235552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1D502B-78A8-D643-FB79-73D1117E9023}"/>
              </a:ext>
            </a:extLst>
          </p:cNvPr>
          <p:cNvSpPr>
            <a:spLocks noGrp="1"/>
          </p:cNvSpPr>
          <p:nvPr>
            <p:ph type="title"/>
          </p:nvPr>
        </p:nvSpPr>
        <p:spPr/>
        <p:txBody>
          <a:bodyPr/>
          <a:lstStyle/>
          <a:p>
            <a:r>
              <a:rPr lang="en-US" altLang="zh-CN" dirty="0"/>
              <a:t>Anchor function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3966DA-EF03-C3A4-EE3E-A08250BB4585}"/>
                  </a:ext>
                </a:extLst>
              </p:cNvPr>
              <p:cNvSpPr>
                <a:spLocks noGrp="1"/>
              </p:cNvSpPr>
              <p:nvPr>
                <p:ph idx="1"/>
              </p:nvPr>
            </p:nvSpPr>
            <p:spPr/>
            <p:txBody>
              <a:bodyPr/>
              <a:lstStyle/>
              <a:p>
                <a:r>
                  <a:rPr kumimoji="1" lang="en-US" altLang="zh-CN" dirty="0"/>
                  <a:t>The anchors tokens are not used for key</a:t>
                </a:r>
              </a:p>
              <a:p>
                <a:r>
                  <a:rPr kumimoji="1" lang="en-US" altLang="zh-CN" dirty="0"/>
                  <a:t>Input length is fixed</a:t>
                </a:r>
              </a:p>
              <a:p>
                <a:r>
                  <a:rPr kumimoji="1" lang="en-US" altLang="zh-CN" dirty="0"/>
                  <a:t>Loss is only for the output</a:t>
                </a:r>
              </a:p>
              <a:p>
                <a:r>
                  <a:rPr kumimoji="1" lang="en-US" altLang="zh-CN" dirty="0"/>
                  <a:t>Identity learning task </a:t>
                </a:r>
              </a:p>
              <a:p>
                <a:pPr lvl="1"/>
                <a:r>
                  <a:rPr kumimoji="1" lang="en-US" altLang="zh-CN" dirty="0"/>
                  <a:t>There is ONE and ONLY ONE anchor in the input</a:t>
                </a:r>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43, 33, 13, </m:t>
                            </m:r>
                            <m:r>
                              <a:rPr lang="en-US" altLang="zh-CN" b="0" i="1" smtClean="0">
                                <a:solidFill>
                                  <a:schemeClr val="tx1"/>
                                </a:solidFill>
                                <a:latin typeface="Cambria Math" panose="02040503050406030204" pitchFamily="18" charset="0"/>
                              </a:rPr>
                              <m:t>3</m:t>
                            </m:r>
                            <m:r>
                              <a:rPr lang="en-US" altLang="zh-CN" b="0" i="1">
                                <a:latin typeface="Cambria Math" panose="02040503050406030204" pitchFamily="18" charset="0"/>
                              </a:rPr>
                              <m:t>, </m:t>
                            </m:r>
                            <m:r>
                              <a:rPr lang="en-US" altLang="zh-CN" b="0" i="1" smtClean="0">
                                <a:solidFill>
                                  <a:srgbClr val="7030A0"/>
                                </a:solidFill>
                                <a:latin typeface="Cambria Math" panose="02040503050406030204" pitchFamily="18" charset="0"/>
                              </a:rPr>
                              <m:t>20</m:t>
                            </m:r>
                            <m:r>
                              <a:rPr lang="en-US" altLang="zh-CN" b="0" i="1">
                                <a:latin typeface="Cambria Math" panose="02040503050406030204" pitchFamily="18" charset="0"/>
                              </a:rPr>
                              <m:t>, 89, 44</m:t>
                            </m:r>
                          </m:e>
                        </m:d>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solidFill>
                          <a:srgbClr val="7030A0"/>
                        </a:solidFill>
                        <a:latin typeface="Cambria Math" panose="02040503050406030204" pitchFamily="18" charset="0"/>
                      </a:rPr>
                      <m:t>20</m:t>
                    </m:r>
                  </m:oMath>
                </a14:m>
                <a:r>
                  <a:rPr kumimoji="1" lang="en-US" altLang="zh-CN" dirty="0"/>
                  <a:t>: Anchor: 3; KEY: 20</a:t>
                </a:r>
              </a:p>
              <a:p>
                <a:r>
                  <a:rPr kumimoji="1" lang="en-US" altLang="zh-CN" dirty="0"/>
                  <a:t>Composite task</a:t>
                </a:r>
              </a:p>
              <a:p>
                <a:pPr lvl="1"/>
                <a:r>
                  <a:rPr kumimoji="1" lang="en-US" altLang="zh-CN" dirty="0"/>
                  <a:t>Anchor: </a:t>
                </a:r>
                <a14:m>
                  <m:oMath xmlns:m="http://schemas.openxmlformats.org/officeDocument/2006/math">
                    <m:sSub>
                      <m:sSubPr>
                        <m:ctrlPr>
                          <a:rPr kumimoji="1" lang="en-US" altLang="zh-CN" b="1" i="1" smtClean="0">
                            <a:latin typeface="Cambria Math" panose="02040503050406030204" pitchFamily="18" charset="0"/>
                          </a:rPr>
                        </m:ctrlPr>
                      </m:sSubPr>
                      <m:e>
                        <m:r>
                          <a:rPr kumimoji="1" lang="en-US" altLang="zh-CN" b="1" i="1" smtClean="0">
                            <a:latin typeface="Cambria Math" panose="02040503050406030204" pitchFamily="18" charset="0"/>
                          </a:rPr>
                          <m:t>𝒂</m:t>
                        </m:r>
                      </m:e>
                      <m:sub>
                        <m:r>
                          <a:rPr kumimoji="1" lang="en-US" altLang="zh-CN" b="1" i="1" smtClean="0">
                            <a:latin typeface="Cambria Math" panose="02040503050406030204" pitchFamily="18" charset="0"/>
                          </a:rPr>
                          <m:t>𝒊</m:t>
                        </m:r>
                      </m:sub>
                    </m:sSub>
                  </m:oMath>
                </a14:m>
                <a:endParaRPr kumimoji="1" lang="en-US" altLang="zh-CN" dirty="0"/>
              </a:p>
              <a:p>
                <a:pPr lvl="1"/>
                <a:r>
                  <a:rPr kumimoji="1" lang="en-US" altLang="zh-CN" dirty="0"/>
                  <a:t>Key: </a:t>
                </a:r>
                <a14:m>
                  <m:oMath xmlns:m="http://schemas.openxmlformats.org/officeDocument/2006/math">
                    <m:r>
                      <a:rPr kumimoji="1" lang="en-US" altLang="zh-CN" b="1" i="1" smtClean="0">
                        <a:latin typeface="Cambria Math" panose="02040503050406030204" pitchFamily="18" charset="0"/>
                      </a:rPr>
                      <m:t>𝒙</m:t>
                    </m:r>
                  </m:oMath>
                </a14:m>
                <a:endParaRPr kumimoji="1" lang="en-US" altLang="zh-CN" dirty="0"/>
              </a:p>
              <a:p>
                <a:pPr lvl="1"/>
                <a:r>
                  <a:rPr kumimoji="1" lang="en-US" altLang="zh-CN" dirty="0"/>
                  <a:t>Non interested tokens: ****</a:t>
                </a:r>
              </a:p>
              <a:p>
                <a:pPr lvl="1"/>
                <a:r>
                  <a:rPr kumimoji="1" lang="en-US" altLang="zh-CN" dirty="0"/>
                  <a:t>There are two and only two anchors</a:t>
                </a:r>
              </a:p>
              <a:p>
                <a:pPr lvl="1"/>
                <a:endParaRPr kumimoji="1" lang="en-US" altLang="zh-CN" dirty="0"/>
              </a:p>
              <a:p>
                <a:pPr lvl="1"/>
                <a:endParaRPr kumimoji="1" lang="zh-CN" altLang="en-US" dirty="0"/>
              </a:p>
            </p:txBody>
          </p:sp>
        </mc:Choice>
        <mc:Fallback xmlns="">
          <p:sp>
            <p:nvSpPr>
              <p:cNvPr id="3" name="内容占位符 2">
                <a:extLst>
                  <a:ext uri="{FF2B5EF4-FFF2-40B4-BE49-F238E27FC236}">
                    <a16:creationId xmlns:a16="http://schemas.microsoft.com/office/drawing/2014/main" id="{073966DA-EF03-C3A4-EE3E-A08250BB4585}"/>
                  </a:ext>
                </a:extLst>
              </p:cNvPr>
              <p:cNvSpPr>
                <a:spLocks noGrp="1" noRot="1" noChangeAspect="1" noMove="1" noResize="1" noEditPoints="1" noAdjustHandles="1" noChangeArrowheads="1" noChangeShapeType="1" noTextEdit="1"/>
              </p:cNvSpPr>
              <p:nvPr>
                <p:ph idx="1"/>
              </p:nvPr>
            </p:nvSpPr>
            <p:spPr>
              <a:blipFill>
                <a:blip r:embed="rId2"/>
                <a:stretch>
                  <a:fillRect t="-114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2C6F1CB-EED9-5D13-D79D-0C9809E8D819}"/>
              </a:ext>
            </a:extLst>
          </p:cNvPr>
          <p:cNvPicPr>
            <a:picLocks noChangeAspect="1"/>
          </p:cNvPicPr>
          <p:nvPr/>
        </p:nvPicPr>
        <p:blipFill>
          <a:blip r:embed="rId3"/>
          <a:stretch>
            <a:fillRect/>
          </a:stretch>
        </p:blipFill>
        <p:spPr>
          <a:xfrm>
            <a:off x="7044557" y="4082142"/>
            <a:ext cx="4652989" cy="1959918"/>
          </a:xfrm>
          <a:prstGeom prst="rect">
            <a:avLst/>
          </a:prstGeom>
        </p:spPr>
      </p:pic>
      <p:sp>
        <p:nvSpPr>
          <p:cNvPr id="5" name="文本框 4">
            <a:extLst>
              <a:ext uri="{FF2B5EF4-FFF2-40B4-BE49-F238E27FC236}">
                <a16:creationId xmlns:a16="http://schemas.microsoft.com/office/drawing/2014/main" id="{CA63D327-9ADA-3719-379C-17FEA03176EC}"/>
              </a:ext>
            </a:extLst>
          </p:cNvPr>
          <p:cNvSpPr txBox="1"/>
          <p:nvPr/>
        </p:nvSpPr>
        <p:spPr>
          <a:xfrm>
            <a:off x="0" y="6334780"/>
            <a:ext cx="9882135" cy="523220"/>
          </a:xfrm>
          <a:prstGeom prst="rect">
            <a:avLst/>
          </a:prstGeom>
          <a:noFill/>
        </p:spPr>
        <p:txBody>
          <a:bodyPr wrap="square">
            <a:spAutoFit/>
          </a:bodyPr>
          <a:lstStyle/>
          <a:p>
            <a:r>
              <a:rPr lang="en-US" altLang="zh-CN" sz="1400" b="0" i="0" dirty="0">
                <a:solidFill>
                  <a:schemeClr val="bg1"/>
                </a:solidFill>
                <a:effectLst/>
                <a:latin typeface="Georgia" panose="02040502050405020303" pitchFamily="18" charset="0"/>
              </a:rPr>
              <a:t> </a:t>
            </a:r>
            <a:r>
              <a:rPr lang="en-US" altLang="zh-CN" sz="1400" b="0" i="0" dirty="0" err="1">
                <a:solidFill>
                  <a:schemeClr val="bg1"/>
                </a:solidFill>
                <a:effectLst/>
                <a:latin typeface="Georgia" panose="02040502050405020303" pitchFamily="18" charset="0"/>
              </a:rPr>
              <a:t>Zhongwang</a:t>
            </a:r>
            <a:r>
              <a:rPr lang="en-US" altLang="zh-CN" sz="1400" b="0" i="0" dirty="0">
                <a:solidFill>
                  <a:schemeClr val="bg1"/>
                </a:solidFill>
                <a:effectLst/>
                <a:latin typeface="Georgia" panose="02040502050405020303" pitchFamily="18" charset="0"/>
              </a:rPr>
              <a:t> Zhang#, </a:t>
            </a:r>
            <a:r>
              <a:rPr lang="en-US" altLang="zh-CN" sz="1400" b="0" i="0" dirty="0" err="1">
                <a:solidFill>
                  <a:schemeClr val="bg1"/>
                </a:solidFill>
                <a:effectLst/>
                <a:latin typeface="Georgia" panose="02040502050405020303" pitchFamily="18" charset="0"/>
              </a:rPr>
              <a:t>Zhiwei</a:t>
            </a:r>
            <a:r>
              <a:rPr lang="en-US" altLang="zh-CN" sz="1400" b="0" i="0" dirty="0">
                <a:solidFill>
                  <a:schemeClr val="bg1"/>
                </a:solidFill>
                <a:effectLst/>
                <a:latin typeface="Georgia" panose="02040502050405020303" pitchFamily="18" charset="0"/>
              </a:rPr>
              <a:t> Wang#, Junjie Yao, </a:t>
            </a:r>
            <a:r>
              <a:rPr lang="en-US" altLang="zh-CN" sz="1400" b="0" i="0" dirty="0" err="1">
                <a:solidFill>
                  <a:schemeClr val="bg1"/>
                </a:solidFill>
                <a:effectLst/>
                <a:latin typeface="Georgia" panose="02040502050405020303" pitchFamily="18" charset="0"/>
              </a:rPr>
              <a:t>Zhangchen</a:t>
            </a:r>
            <a:r>
              <a:rPr lang="en-US" altLang="zh-CN" sz="1400" b="0" i="0" dirty="0">
                <a:solidFill>
                  <a:schemeClr val="bg1"/>
                </a:solidFill>
                <a:effectLst/>
                <a:latin typeface="Georgia" panose="02040502050405020303" pitchFamily="18" charset="0"/>
              </a:rPr>
              <a:t> Zhou, </a:t>
            </a:r>
            <a:r>
              <a:rPr lang="en-US" altLang="zh-CN" sz="1400" b="0" i="0" dirty="0" err="1">
                <a:solidFill>
                  <a:schemeClr val="bg1"/>
                </a:solidFill>
                <a:effectLst/>
                <a:latin typeface="Georgia" panose="02040502050405020303" pitchFamily="18" charset="0"/>
              </a:rPr>
              <a:t>Xiaolong</a:t>
            </a:r>
            <a:r>
              <a:rPr lang="en-US" altLang="zh-CN" sz="1400" b="0" i="0" dirty="0">
                <a:solidFill>
                  <a:schemeClr val="bg1"/>
                </a:solidFill>
                <a:effectLst/>
                <a:latin typeface="Georgia" panose="02040502050405020303" pitchFamily="18" charset="0"/>
              </a:rPr>
              <a:t> Li, </a:t>
            </a:r>
            <a:r>
              <a:rPr lang="en-US" altLang="zh-CN" sz="1400" b="0" i="0" dirty="0" err="1">
                <a:solidFill>
                  <a:schemeClr val="bg1"/>
                </a:solidFill>
                <a:effectLst/>
                <a:latin typeface="Georgia" panose="02040502050405020303" pitchFamily="18" charset="0"/>
              </a:rPr>
              <a:t>Weinan</a:t>
            </a:r>
            <a:r>
              <a:rPr lang="en-US" altLang="zh-CN" sz="1400" b="0" i="0" dirty="0">
                <a:solidFill>
                  <a:schemeClr val="bg1"/>
                </a:solidFill>
                <a:effectLst/>
                <a:latin typeface="Georgia" panose="02040502050405020303" pitchFamily="18" charset="0"/>
              </a:rPr>
              <a:t> E, </a:t>
            </a:r>
            <a:r>
              <a:rPr lang="en-US" altLang="zh-CN" sz="1400" b="1" i="0" dirty="0">
                <a:solidFill>
                  <a:schemeClr val="bg1"/>
                </a:solidFill>
                <a:effectLst/>
                <a:latin typeface="Georgia" panose="02040502050405020303" pitchFamily="18" charset="0"/>
              </a:rPr>
              <a:t>Zhi-Qin John Xu*</a:t>
            </a:r>
            <a:r>
              <a:rPr lang="en-US" altLang="zh-CN" sz="1400" b="0" i="0" dirty="0">
                <a:solidFill>
                  <a:schemeClr val="bg1"/>
                </a:solidFill>
                <a:effectLst/>
                <a:latin typeface="Georgia" panose="02040502050405020303" pitchFamily="18" charset="0"/>
              </a:rPr>
              <a:t>, Anchor function: a type of benchmark functions for studying language models, </a:t>
            </a:r>
            <a:r>
              <a:rPr lang="en-US" altLang="zh-CN" sz="1400" b="0" i="0" dirty="0" err="1">
                <a:solidFill>
                  <a:schemeClr val="bg1"/>
                </a:solidFill>
                <a:effectLst/>
                <a:latin typeface="Georgia" panose="02040502050405020303" pitchFamily="18" charset="0"/>
              </a:rPr>
              <a:t>arxiv</a:t>
            </a:r>
            <a:r>
              <a:rPr lang="en-US" altLang="zh-CN" sz="1400" b="0" i="0" dirty="0">
                <a:solidFill>
                  <a:schemeClr val="bg1"/>
                </a:solidFill>
                <a:effectLst/>
                <a:latin typeface="Georgia" panose="02040502050405020303" pitchFamily="18" charset="0"/>
              </a:rPr>
              <a:t> 2401.08309</a:t>
            </a:r>
            <a:endParaRPr lang="zh-CN" altLang="en-US" sz="1400" dirty="0">
              <a:solidFill>
                <a:schemeClr val="bg1"/>
              </a:solidFill>
            </a:endParaRPr>
          </a:p>
        </p:txBody>
      </p:sp>
    </p:spTree>
    <p:extLst>
      <p:ext uri="{BB962C8B-B14F-4D97-AF65-F5344CB8AC3E}">
        <p14:creationId xmlns:p14="http://schemas.microsoft.com/office/powerpoint/2010/main" val="223716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70F0C2-C064-2DD3-8A7F-D169078E172A}"/>
              </a:ext>
            </a:extLst>
          </p:cNvPr>
          <p:cNvSpPr>
            <a:spLocks noGrp="1"/>
          </p:cNvSpPr>
          <p:nvPr>
            <p:ph type="title"/>
          </p:nvPr>
        </p:nvSpPr>
        <p:spPr/>
        <p:txBody>
          <a:bodyPr/>
          <a:lstStyle/>
          <a:p>
            <a:r>
              <a:rPr lang="en-US" altLang="zh-CN" dirty="0"/>
              <a:t>Anchor function</a:t>
            </a:r>
            <a:endParaRPr lang="zh-CN" altLang="en-US" dirty="0"/>
          </a:p>
        </p:txBody>
      </p:sp>
      <p:sp>
        <p:nvSpPr>
          <p:cNvPr id="3" name="AutoShape 2">
            <a:extLst>
              <a:ext uri="{FF2B5EF4-FFF2-40B4-BE49-F238E27FC236}">
                <a16:creationId xmlns:a16="http://schemas.microsoft.com/office/drawing/2014/main" id="{77AAC323-65C3-E649-072A-07DBFD2A6F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10B41068-5EB9-19FE-626F-A3CDE1251BEF}"/>
              </a:ext>
            </a:extLst>
          </p:cNvPr>
          <p:cNvPicPr>
            <a:picLocks noChangeAspect="1"/>
          </p:cNvPicPr>
          <p:nvPr/>
        </p:nvPicPr>
        <p:blipFill>
          <a:blip r:embed="rId2"/>
          <a:stretch>
            <a:fillRect/>
          </a:stretch>
        </p:blipFill>
        <p:spPr>
          <a:xfrm>
            <a:off x="112734" y="896141"/>
            <a:ext cx="11966532" cy="5201295"/>
          </a:xfrm>
          <a:prstGeom prst="rect">
            <a:avLst/>
          </a:prstGeom>
        </p:spPr>
      </p:pic>
      <p:sp>
        <p:nvSpPr>
          <p:cNvPr id="4" name="文本框 3">
            <a:extLst>
              <a:ext uri="{FF2B5EF4-FFF2-40B4-BE49-F238E27FC236}">
                <a16:creationId xmlns:a16="http://schemas.microsoft.com/office/drawing/2014/main" id="{04F72237-D23C-C402-A527-421FA4782132}"/>
              </a:ext>
            </a:extLst>
          </p:cNvPr>
          <p:cNvSpPr txBox="1"/>
          <p:nvPr/>
        </p:nvSpPr>
        <p:spPr>
          <a:xfrm>
            <a:off x="0" y="6334780"/>
            <a:ext cx="9882135" cy="523220"/>
          </a:xfrm>
          <a:prstGeom prst="rect">
            <a:avLst/>
          </a:prstGeom>
          <a:noFill/>
        </p:spPr>
        <p:txBody>
          <a:bodyPr wrap="square">
            <a:spAutoFit/>
          </a:bodyPr>
          <a:lstStyle/>
          <a:p>
            <a:r>
              <a:rPr lang="en-US" altLang="zh-CN" sz="1400" b="0" i="0" dirty="0">
                <a:solidFill>
                  <a:schemeClr val="bg1"/>
                </a:solidFill>
                <a:effectLst/>
                <a:latin typeface="Georgia" panose="02040502050405020303" pitchFamily="18" charset="0"/>
              </a:rPr>
              <a:t> </a:t>
            </a:r>
            <a:r>
              <a:rPr lang="en-US" altLang="zh-CN" sz="1400" b="0" i="0" dirty="0" err="1">
                <a:solidFill>
                  <a:schemeClr val="bg1"/>
                </a:solidFill>
                <a:effectLst/>
                <a:latin typeface="Georgia" panose="02040502050405020303" pitchFamily="18" charset="0"/>
              </a:rPr>
              <a:t>Zhongwang</a:t>
            </a:r>
            <a:r>
              <a:rPr lang="en-US" altLang="zh-CN" sz="1400" b="0" i="0" dirty="0">
                <a:solidFill>
                  <a:schemeClr val="bg1"/>
                </a:solidFill>
                <a:effectLst/>
                <a:latin typeface="Georgia" panose="02040502050405020303" pitchFamily="18" charset="0"/>
              </a:rPr>
              <a:t> Zhang#, </a:t>
            </a:r>
            <a:r>
              <a:rPr lang="en-US" altLang="zh-CN" sz="1400" b="0" i="0" dirty="0" err="1">
                <a:solidFill>
                  <a:schemeClr val="bg1"/>
                </a:solidFill>
                <a:effectLst/>
                <a:latin typeface="Georgia" panose="02040502050405020303" pitchFamily="18" charset="0"/>
              </a:rPr>
              <a:t>Zhiwei</a:t>
            </a:r>
            <a:r>
              <a:rPr lang="en-US" altLang="zh-CN" sz="1400" b="0" i="0" dirty="0">
                <a:solidFill>
                  <a:schemeClr val="bg1"/>
                </a:solidFill>
                <a:effectLst/>
                <a:latin typeface="Georgia" panose="02040502050405020303" pitchFamily="18" charset="0"/>
              </a:rPr>
              <a:t> Wang#, Junjie Yao, </a:t>
            </a:r>
            <a:r>
              <a:rPr lang="en-US" altLang="zh-CN" sz="1400" b="0" i="0" dirty="0" err="1">
                <a:solidFill>
                  <a:schemeClr val="bg1"/>
                </a:solidFill>
                <a:effectLst/>
                <a:latin typeface="Georgia" panose="02040502050405020303" pitchFamily="18" charset="0"/>
              </a:rPr>
              <a:t>Zhangchen</a:t>
            </a:r>
            <a:r>
              <a:rPr lang="en-US" altLang="zh-CN" sz="1400" b="0" i="0" dirty="0">
                <a:solidFill>
                  <a:schemeClr val="bg1"/>
                </a:solidFill>
                <a:effectLst/>
                <a:latin typeface="Georgia" panose="02040502050405020303" pitchFamily="18" charset="0"/>
              </a:rPr>
              <a:t> Zhou, </a:t>
            </a:r>
            <a:r>
              <a:rPr lang="en-US" altLang="zh-CN" sz="1400" b="0" i="0" dirty="0" err="1">
                <a:solidFill>
                  <a:schemeClr val="bg1"/>
                </a:solidFill>
                <a:effectLst/>
                <a:latin typeface="Georgia" panose="02040502050405020303" pitchFamily="18" charset="0"/>
              </a:rPr>
              <a:t>Xiaolong</a:t>
            </a:r>
            <a:r>
              <a:rPr lang="en-US" altLang="zh-CN" sz="1400" b="0" i="0" dirty="0">
                <a:solidFill>
                  <a:schemeClr val="bg1"/>
                </a:solidFill>
                <a:effectLst/>
                <a:latin typeface="Georgia" panose="02040502050405020303" pitchFamily="18" charset="0"/>
              </a:rPr>
              <a:t> Li, </a:t>
            </a:r>
            <a:r>
              <a:rPr lang="en-US" altLang="zh-CN" sz="1400" b="0" i="0" dirty="0" err="1">
                <a:solidFill>
                  <a:schemeClr val="bg1"/>
                </a:solidFill>
                <a:effectLst/>
                <a:latin typeface="Georgia" panose="02040502050405020303" pitchFamily="18" charset="0"/>
              </a:rPr>
              <a:t>Weinan</a:t>
            </a:r>
            <a:r>
              <a:rPr lang="en-US" altLang="zh-CN" sz="1400" b="0" i="0" dirty="0">
                <a:solidFill>
                  <a:schemeClr val="bg1"/>
                </a:solidFill>
                <a:effectLst/>
                <a:latin typeface="Georgia" panose="02040502050405020303" pitchFamily="18" charset="0"/>
              </a:rPr>
              <a:t> E, </a:t>
            </a:r>
            <a:r>
              <a:rPr lang="en-US" altLang="zh-CN" sz="1400" b="1" i="0" dirty="0">
                <a:solidFill>
                  <a:schemeClr val="bg1"/>
                </a:solidFill>
                <a:effectLst/>
                <a:latin typeface="Georgia" panose="02040502050405020303" pitchFamily="18" charset="0"/>
              </a:rPr>
              <a:t>Zhi-Qin John Xu*</a:t>
            </a:r>
            <a:r>
              <a:rPr lang="en-US" altLang="zh-CN" sz="1400" b="0" i="0" dirty="0">
                <a:solidFill>
                  <a:schemeClr val="bg1"/>
                </a:solidFill>
                <a:effectLst/>
                <a:latin typeface="Georgia" panose="02040502050405020303" pitchFamily="18" charset="0"/>
              </a:rPr>
              <a:t>, Anchor function: a type of benchmark functions for studying language models, </a:t>
            </a:r>
            <a:r>
              <a:rPr lang="en-US" altLang="zh-CN" sz="1400" b="0" i="0" dirty="0" err="1">
                <a:solidFill>
                  <a:schemeClr val="bg1"/>
                </a:solidFill>
                <a:effectLst/>
                <a:latin typeface="Georgia" panose="02040502050405020303" pitchFamily="18" charset="0"/>
              </a:rPr>
              <a:t>arxiv</a:t>
            </a:r>
            <a:r>
              <a:rPr lang="en-US" altLang="zh-CN" sz="1400" b="0" i="0" dirty="0">
                <a:solidFill>
                  <a:schemeClr val="bg1"/>
                </a:solidFill>
                <a:effectLst/>
                <a:latin typeface="Georgia" panose="02040502050405020303" pitchFamily="18" charset="0"/>
              </a:rPr>
              <a:t> 2401.08309</a:t>
            </a:r>
            <a:endParaRPr lang="zh-CN" altLang="en-US" sz="1400" dirty="0">
              <a:solidFill>
                <a:schemeClr val="bg1"/>
              </a:solidFill>
            </a:endParaRPr>
          </a:p>
        </p:txBody>
      </p:sp>
    </p:spTree>
    <p:extLst>
      <p:ext uri="{BB962C8B-B14F-4D97-AF65-F5344CB8AC3E}">
        <p14:creationId xmlns:p14="http://schemas.microsoft.com/office/powerpoint/2010/main" val="104275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6334C-A359-1549-CFAB-A127F8700FAD}"/>
              </a:ext>
            </a:extLst>
          </p:cNvPr>
          <p:cNvSpPr>
            <a:spLocks noGrp="1"/>
          </p:cNvSpPr>
          <p:nvPr>
            <p:ph type="title"/>
          </p:nvPr>
        </p:nvSpPr>
        <p:spPr>
          <a:xfrm>
            <a:off x="381242" y="2712278"/>
            <a:ext cx="11429516" cy="761979"/>
          </a:xfrm>
        </p:spPr>
        <p:txBody>
          <a:bodyPr/>
          <a:lstStyle/>
          <a:p>
            <a:pPr algn="ctr"/>
            <a:r>
              <a:rPr lang="en-US" altLang="zh-CN" dirty="0"/>
              <a:t>How to separate training and test data?</a:t>
            </a:r>
            <a:endParaRPr lang="zh-CN" altLang="en-US" dirty="0"/>
          </a:p>
        </p:txBody>
      </p:sp>
    </p:spTree>
    <p:extLst>
      <p:ext uri="{BB962C8B-B14F-4D97-AF65-F5344CB8AC3E}">
        <p14:creationId xmlns:p14="http://schemas.microsoft.com/office/powerpoint/2010/main" val="27265732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2.xml><?xml version="1.0" encoding="utf-8"?>
<a:theme xmlns:a="http://schemas.openxmlformats.org/drawingml/2006/main" name="8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61680</TotalTime>
  <Words>2537</Words>
  <Application>Microsoft Office PowerPoint</Application>
  <PresentationFormat>宽屏</PresentationFormat>
  <Paragraphs>285</Paragraphs>
  <Slides>46</Slides>
  <Notes>4</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46</vt:i4>
      </vt:variant>
    </vt:vector>
  </HeadingPairs>
  <TitlesOfParts>
    <vt:vector size="62" baseType="lpstr">
      <vt:lpstr>ElsevierGulliver</vt:lpstr>
      <vt:lpstr>ElsevierSans</vt:lpstr>
      <vt:lpstr>LMRoman10-Regular-Identity-H</vt:lpstr>
      <vt:lpstr>Söhne</vt:lpstr>
      <vt:lpstr>等线</vt:lpstr>
      <vt:lpstr>华文行楷</vt:lpstr>
      <vt:lpstr>微软雅黑</vt:lpstr>
      <vt:lpstr>Arial</vt:lpstr>
      <vt:lpstr>Arial</vt:lpstr>
      <vt:lpstr>Book Antiqua</vt:lpstr>
      <vt:lpstr>Cambria Math</vt:lpstr>
      <vt:lpstr>Georgia</vt:lpstr>
      <vt:lpstr>Times New Roman</vt:lpstr>
      <vt:lpstr>Wingdings</vt:lpstr>
      <vt:lpstr>1_自定义设计方案</vt:lpstr>
      <vt:lpstr>8_自定义设计方案</vt:lpstr>
      <vt:lpstr>PowerPoint 演示文稿</vt:lpstr>
      <vt:lpstr>Increasingly large size</vt:lpstr>
      <vt:lpstr>Difficulties</vt:lpstr>
      <vt:lpstr>自然语言数据存在常见类型</vt:lpstr>
      <vt:lpstr>How to study?</vt:lpstr>
      <vt:lpstr>Anchor function</vt:lpstr>
      <vt:lpstr>Anchor function</vt:lpstr>
      <vt:lpstr>Anchor function</vt:lpstr>
      <vt:lpstr>How to separate training and test data?</vt:lpstr>
      <vt:lpstr>Anchor function: training and test data</vt:lpstr>
      <vt:lpstr>参数更新</vt:lpstr>
      <vt:lpstr>Anchor function: training and test data</vt:lpstr>
      <vt:lpstr>Anchor function: training and test data</vt:lpstr>
      <vt:lpstr>Anchor function: training and test data</vt:lpstr>
      <vt:lpstr>数据泛化与任务泛化</vt:lpstr>
      <vt:lpstr>Anchor function</vt:lpstr>
      <vt:lpstr>NN to learn Anchor function</vt:lpstr>
      <vt:lpstr>数据泛化与任务泛化</vt:lpstr>
      <vt:lpstr>Anchor function</vt:lpstr>
      <vt:lpstr>Study on different tasks</vt:lpstr>
      <vt:lpstr>Identity learning task</vt:lpstr>
      <vt:lpstr>Forward-backward recitation task</vt:lpstr>
      <vt:lpstr>Forward-backward recitation task</vt:lpstr>
      <vt:lpstr>Reading comprehension task</vt:lpstr>
      <vt:lpstr>Reading comprehension task</vt:lpstr>
      <vt:lpstr>Classification task</vt:lpstr>
      <vt:lpstr>Classification task</vt:lpstr>
      <vt:lpstr>Composite task</vt:lpstr>
      <vt:lpstr>Composite task</vt:lpstr>
      <vt:lpstr>Composite task: learn task later</vt:lpstr>
      <vt:lpstr>Composite task</vt:lpstr>
      <vt:lpstr>Working memory task</vt:lpstr>
      <vt:lpstr>Working memory task</vt:lpstr>
      <vt:lpstr>Synonym task</vt:lpstr>
      <vt:lpstr>Statistical output task</vt:lpstr>
      <vt:lpstr>Statistical output task</vt:lpstr>
      <vt:lpstr>Multi-anchor Task</vt:lpstr>
      <vt:lpstr>Mechanism study</vt:lpstr>
      <vt:lpstr>Mechanism study</vt:lpstr>
      <vt:lpstr>A brief explanation of a two-layer model</vt:lpstr>
      <vt:lpstr>Shift and broadcast in Llama2-6B</vt:lpstr>
      <vt:lpstr>Shift and broadcast in Llama2-6B</vt:lpstr>
      <vt:lpstr>Data structure affects shifting</vt:lpstr>
      <vt:lpstr>Induction head</vt:lpstr>
      <vt:lpstr>Frequency principle in anchor function</vt:lpstr>
      <vt:lpstr>Mechanism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zhiqin xu</cp:lastModifiedBy>
  <cp:revision>520</cp:revision>
  <dcterms:created xsi:type="dcterms:W3CDTF">2020-06-05T07:59:29Z</dcterms:created>
  <dcterms:modified xsi:type="dcterms:W3CDTF">2025-10-05T06:59:57Z</dcterms:modified>
</cp:coreProperties>
</file>